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Layouts/slideLayout1.xml" ContentType="application/vnd.openxmlformats-officedocument.presentationml.slideLayout+xml"/>
  <Override PartName="/ppt/theme/theme1.xml" ContentType="application/vnd.openxmlformats-officedocument.theme+xml"/>
</Types>
</file>

<file path=_rels/.rels><?xml version="1.0" encoding="UTF-8" standalone="yes"?>
<Relationships xmlns="http://schemas.openxmlformats.org/package/2006/relationships">
    <Relationship Id="rId1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</p:sldIdLst>
  <p:sldSz cx="12192000" cy="6858000"/>
  <p:notesSz cx="6858000" cy="9144000"/>
  <p:embeddedFontLst>
    <p:embeddedFont>
      <p:font typeface="Poppins"/>
      <p:regular r:id="rId22"/>
    </p:embeddedFont>
    <p:embeddedFont>
      <p:font typeface="poppins-bold"/>
      <p:regular r:id="rId23"/>
    </p:embeddedFont>
  </p:embeddedFontLst>
</p:presentation>
</file>

<file path=ppt/_rels/presentation.xml.rels><?xml version="1.0" encoding="UTF-8" standalone="yes"?>
<Relationships xmlns="http://schemas.openxmlformats.org/package/2006/relationships">
<Relationship Id="rId1" Type="http://schemas.openxmlformats.org/officeDocument/2006/relationships/theme" Target="theme/theme1.xml"/>
<Relationship Id="rId2" Type="http://schemas.openxmlformats.org/officeDocument/2006/relationships/slideMaster" Target="slideMasters/slideMaster1.xml"/>
<Relationship Id="rId3" Type="http://schemas.openxmlformats.org/officeDocument/2006/relationships/slide" Target="slides/slide1.xml"/>
<Relationship Id="rId4" Type="http://schemas.openxmlformats.org/officeDocument/2006/relationships/slide" Target="slides/slide2.xml"/>
<Relationship Id="rId5" Type="http://schemas.openxmlformats.org/officeDocument/2006/relationships/slide" Target="slides/slide3.xml"/>
<Relationship Id="rId6" Type="http://schemas.openxmlformats.org/officeDocument/2006/relationships/slide" Target="slides/slide4.xml"/>
<Relationship Id="rId7" Type="http://schemas.openxmlformats.org/officeDocument/2006/relationships/slide" Target="slides/slide5.xml"/>
<Relationship Id="rId8" Type="http://schemas.openxmlformats.org/officeDocument/2006/relationships/slide" Target="slides/slide6.xml"/>
<Relationship Id="rId9" Type="http://schemas.openxmlformats.org/officeDocument/2006/relationships/slide" Target="slides/slide7.xml"/>
<Relationship Id="rId10" Type="http://schemas.openxmlformats.org/officeDocument/2006/relationships/slide" Target="slides/slide8.xml"/>
<Relationship Id="rId11" Type="http://schemas.openxmlformats.org/officeDocument/2006/relationships/slide" Target="slides/slide9.xml"/>
<Relationship Id="rId12" Type="http://schemas.openxmlformats.org/officeDocument/2006/relationships/slide" Target="slides/slide10.xml"/>
<Relationship Id="rId13" Type="http://schemas.openxmlformats.org/officeDocument/2006/relationships/slide" Target="slides/slide11.xml"/>
<Relationship Id="rId14" Type="http://schemas.openxmlformats.org/officeDocument/2006/relationships/slide" Target="slides/slide12.xml"/>
<Relationship Id="rId15" Type="http://schemas.openxmlformats.org/officeDocument/2006/relationships/slide" Target="slides/slide13.xml"/>
<Relationship Id="rId16" Type="http://schemas.openxmlformats.org/officeDocument/2006/relationships/slide" Target="slides/slide14.xml"/>
<Relationship Id="rId17" Type="http://schemas.openxmlformats.org/officeDocument/2006/relationships/slide" Target="slides/slide15.xml"/>
<Relationship Id="rId18" Type="http://schemas.openxmlformats.org/officeDocument/2006/relationships/slide" Target="slides/slide16.xml"/>
<Relationship Id="rId19" Type="http://schemas.openxmlformats.org/officeDocument/2006/relationships/slide" Target="slides/slide17.xml"/>
<Relationship Id="rId20" Type="http://schemas.openxmlformats.org/officeDocument/2006/relationships/slide" Target="slides/slide18.xml"/>
<Relationship Id="rId21" Type="http://schemas.openxmlformats.org/officeDocument/2006/relationships/slide" Target="slides/slide19.xml"/>
<Relationship Id="rId22" Type="http://schemas.openxmlformats.org/officeDocument/2006/relationships/font" Target="fonts/font1.fntdata"/>
<Relationship Id="rId23" Type="http://schemas.openxmlformats.org/officeDocument/2006/relationships/font" Target="fonts/font2.fntdata"/>
</Relationships>
</file>

<file path=ppt/slideLayouts/_rels/slideLayout1.xml.rels><?xml version="1.0" encoding="UTF-8" standalone="yes"?>
<Relationships xmlns="http://schemas.openxmlformats.org/package/2006/relationships">
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
<Relationship Id="rId1" Type="http://schemas.openxmlformats.org/officeDocument/2006/relationships/theme" Target="../theme/theme1.xml"/>
<Relationship Id="rId2" Type="http://schemas.openxmlformats.org/officeDocument/2006/relationships/slideLayout" Target="../slideLayouts/slideLayout1.xml"/>
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</p:sldLayoutIdLst>
</p:sldMaster>
</file>

<file path=ppt/slides/_rels/slide1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1.png"/>
<Relationship Id="rId3" Type="http://schemas.openxmlformats.org/officeDocument/2006/relationships/image" Target="../media/image2.png"/>
</Relationships>
</file>

<file path=ppt/slides/_rels/slide10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/Relationships>
</file>

<file path=ppt/slides/_rels/slide11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1.png"/>
</Relationships>
</file>

<file path=ppt/slides/_rels/slide12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3.png"/>
<Relationship Id="rId3" Type="http://schemas.openxmlformats.org/officeDocument/2006/relationships/image" Target="../media/image5.png"/>
<Relationship Id="rId4" Type="http://schemas.openxmlformats.org/officeDocument/2006/relationships/image" Target="../media/image4.png"/>
<Relationship Id="rId5" Type="http://schemas.openxmlformats.org/officeDocument/2006/relationships/image" Target="../media/image7.png"/>
</Relationships>
</file>

<file path=ppt/slides/_rels/slide13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10.png"/>
<Relationship Id="rId3" Type="http://schemas.openxmlformats.org/officeDocument/2006/relationships/image" Target="../media/image6.png"/>
</Relationships>
</file>

<file path=ppt/slides/_rels/slide14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/Relationships>
</file>

<file path=ppt/slides/_rels/slide15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1.png"/>
</Relationships>
</file>

<file path=ppt/slides/_rels/slide16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9.png"/>
</Relationships>
</file>

<file path=ppt/slides/_rels/slide17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/Relationships>
</file>

<file path=ppt/slides/_rels/slide18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/Relationships>
</file>

<file path=ppt/slides/_rels/slide19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1.png"/>
<Relationship Id="rId3" Type="http://schemas.openxmlformats.org/officeDocument/2006/relationships/image" Target="../media/image2.png"/>
</Relationships>
</file>

<file path=ppt/slides/_rels/slide2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/Relationships>
</file>

<file path=ppt/slides/_rels/slide3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1.png"/>
</Relationships>
</file>

<file path=ppt/slides/_rels/slide4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8.jpeg"/>
</Relationships>
</file>

<file path=ppt/slides/_rels/slide5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/Relationships>
</file>

<file path=ppt/slides/_rels/slide6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/Relationships>
</file>

<file path=ppt/slides/_rels/slide7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1.png"/>
</Relationships>
</file>

<file path=ppt/slides/_rels/slide8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/Relationships>
</file>

<file path=ppt/slides/_rels/slide9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10566400" y="5242560"/>
            <a:ext cx="1379220" cy="1379220"/>
          </a:xfrm>
          <a:prstGeom prst="ellipse">
            <a:avLst/>
          </a:prstGeom>
          <a:solidFill>
            <a:schemeClr val="accent1">
              <a:alpha val="3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0" flipV="0">
            <a:off x="9585960" y="-2252980"/>
            <a:ext cx="4386580" cy="4386580"/>
          </a:xfrm>
          <a:prstGeom prst="ellipse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-4109720" y="-1074420"/>
            <a:ext cx="9006840" cy="9006840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1">
            <a:off x="660400" y="457201"/>
            <a:ext cx="10858500" cy="5778499"/>
          </a:xfrm>
          <a:custGeom>
            <a:avLst/>
            <a:gdLst>
              <a:gd name="connsiteX0" fmla="*/ 112186 w 10858500"/>
              <a:gd name="connsiteY0" fmla="*/ 5778499 h 5778499"/>
              <a:gd name="connsiteX1" fmla="*/ 10746314 w 10858500"/>
              <a:gd name="connsiteY1" fmla="*/ 5778499 h 5778499"/>
              <a:gd name="connsiteX2" fmla="*/ 10858500 w 10858500"/>
              <a:gd name="connsiteY2" fmla="*/ 5666313 h 5778499"/>
              <a:gd name="connsiteX3" fmla="*/ 10858500 w 10858500"/>
              <a:gd name="connsiteY3" fmla="*/ 5217585 h 5778499"/>
              <a:gd name="connsiteX4" fmla="*/ 10789982 w 10858500"/>
              <a:gd name="connsiteY4" fmla="*/ 5114215 h 5778499"/>
              <a:gd name="connsiteX5" fmla="*/ 10746319 w 10858500"/>
              <a:gd name="connsiteY5" fmla="*/ 5105400 h 5778499"/>
              <a:gd name="connsiteX6" fmla="*/ 10758230 w 10858500"/>
              <a:gd name="connsiteY6" fmla="*/ 5105400 h 5778499"/>
              <a:gd name="connsiteX7" fmla="*/ 10858500 w 10858500"/>
              <a:gd name="connsiteY7" fmla="*/ 5005130 h 5778499"/>
              <a:gd name="connsiteX8" fmla="*/ 10858500 w 10858500"/>
              <a:gd name="connsiteY8" fmla="*/ 100270 h 5778499"/>
              <a:gd name="connsiteX9" fmla="*/ 10758230 w 10858500"/>
              <a:gd name="connsiteY9" fmla="*/ 0 h 5778499"/>
              <a:gd name="connsiteX10" fmla="*/ 100270 w 10858500"/>
              <a:gd name="connsiteY10" fmla="*/ 0 h 5778499"/>
              <a:gd name="connsiteX11" fmla="*/ 0 w 10858500"/>
              <a:gd name="connsiteY11" fmla="*/ 100270 h 5778499"/>
              <a:gd name="connsiteX12" fmla="*/ 0 w 10858500"/>
              <a:gd name="connsiteY12" fmla="*/ 5005130 h 5778499"/>
              <a:gd name="connsiteX13" fmla="*/ 100270 w 10858500"/>
              <a:gd name="connsiteY13" fmla="*/ 5105400 h 5778499"/>
              <a:gd name="connsiteX14" fmla="*/ 112181 w 10858500"/>
              <a:gd name="connsiteY14" fmla="*/ 5105400 h 5778499"/>
              <a:gd name="connsiteX15" fmla="*/ 68518 w 10858500"/>
              <a:gd name="connsiteY15" fmla="*/ 5114215 h 5778499"/>
              <a:gd name="connsiteX16" fmla="*/ 0 w 10858500"/>
              <a:gd name="connsiteY16" fmla="*/ 5217585 h 5778499"/>
              <a:gd name="connsiteX17" fmla="*/ 0 w 10858500"/>
              <a:gd name="connsiteY17" fmla="*/ 5666313 h 5778499"/>
              <a:gd name="connsiteX18" fmla="*/ 112186 w 10858500"/>
              <a:gd name="connsiteY18" fmla="*/ 5778499 h 5778499"/>
              <a:gd name="connsiteX19" fmla="*/ 5796187 w 10858500"/>
              <a:gd name="connsiteY19" fmla="*/ 5513410 h 5778499"/>
              <a:gd name="connsiteX20" fmla="*/ 5062313 w 10858500"/>
              <a:gd name="connsiteY20" fmla="*/ 5513409 h 5778499"/>
              <a:gd name="connsiteX21" fmla="*/ 4996468 w 10858500"/>
              <a:gd name="connsiteY21" fmla="*/ 5469764 h 5778499"/>
              <a:gd name="connsiteX22" fmla="*/ 4990852 w 10858500"/>
              <a:gd name="connsiteY22" fmla="*/ 5441949 h 5778499"/>
              <a:gd name="connsiteX23" fmla="*/ 4990852 w 10858500"/>
              <a:gd name="connsiteY23" fmla="*/ 5441949 h 5778499"/>
              <a:gd name="connsiteX24" fmla="*/ 4990852 w 10858500"/>
              <a:gd name="connsiteY24" fmla="*/ 5441948 h 5778499"/>
              <a:gd name="connsiteX25" fmla="*/ 4990852 w 10858500"/>
              <a:gd name="connsiteY25" fmla="*/ 5441949 h 5778499"/>
              <a:gd name="connsiteX26" fmla="*/ 4996468 w 10858500"/>
              <a:gd name="connsiteY26" fmla="*/ 5414133 h 5778499"/>
              <a:gd name="connsiteX27" fmla="*/ 5062313 w 10858500"/>
              <a:gd name="connsiteY27" fmla="*/ 5370488 h 5778499"/>
              <a:gd name="connsiteX28" fmla="*/ 5796188 w 10858500"/>
              <a:gd name="connsiteY28" fmla="*/ 5370488 h 5778499"/>
              <a:gd name="connsiteX29" fmla="*/ 5867649 w 10858500"/>
              <a:gd name="connsiteY29" fmla="*/ 5441949 h 5778499"/>
              <a:gd name="connsiteX30" fmla="*/ 5867648 w 10858500"/>
              <a:gd name="connsiteY30" fmla="*/ 5441949 h 5778499"/>
              <a:gd name="connsiteX31" fmla="*/ 5796187 w 10858500"/>
              <a:gd name="connsiteY31" fmla="*/ 5513410 h 5778499"/>
            </a:gdLst>
            <a:rect l="l" t="t" r="r" b="b"/>
            <a:pathLst>
              <a:path w="10858500" h="5778499">
                <a:moveTo>
                  <a:pt x="112186" y="5778499"/>
                </a:moveTo>
                <a:lnTo>
                  <a:pt x="10746314" y="5778499"/>
                </a:lnTo>
                <a:cubicBezTo>
                  <a:pt x="10808273" y="5778499"/>
                  <a:pt x="10858500" y="5728272"/>
                  <a:pt x="10858500" y="5666313"/>
                </a:cubicBezTo>
                <a:lnTo>
                  <a:pt x="10858500" y="5217585"/>
                </a:lnTo>
                <a:cubicBezTo>
                  <a:pt x="10858500" y="5171116"/>
                  <a:pt x="10830247" y="5131246"/>
                  <a:pt x="10789982" y="5114215"/>
                </a:cubicBezTo>
                <a:lnTo>
                  <a:pt x="10746319" y="5105400"/>
                </a:lnTo>
                <a:lnTo>
                  <a:pt x="10758230" y="5105400"/>
                </a:lnTo>
                <a:cubicBezTo>
                  <a:pt x="10813608" y="5105400"/>
                  <a:pt x="10858500" y="5060508"/>
                  <a:pt x="10858500" y="5005130"/>
                </a:cubicBezTo>
                <a:lnTo>
                  <a:pt x="10858500" y="100270"/>
                </a:lnTo>
                <a:cubicBezTo>
                  <a:pt x="10858500" y="44892"/>
                  <a:pt x="10813608" y="0"/>
                  <a:pt x="10758230" y="0"/>
                </a:cubicBezTo>
                <a:lnTo>
                  <a:pt x="100270" y="0"/>
                </a:lnTo>
                <a:cubicBezTo>
                  <a:pt x="44892" y="0"/>
                  <a:pt x="0" y="44892"/>
                  <a:pt x="0" y="100270"/>
                </a:cubicBezTo>
                <a:lnTo>
                  <a:pt x="0" y="5005130"/>
                </a:lnTo>
                <a:cubicBezTo>
                  <a:pt x="0" y="5060508"/>
                  <a:pt x="44892" y="5105400"/>
                  <a:pt x="100270" y="5105400"/>
                </a:cubicBezTo>
                <a:lnTo>
                  <a:pt x="112181" y="5105400"/>
                </a:lnTo>
                <a:lnTo>
                  <a:pt x="68518" y="5114215"/>
                </a:lnTo>
                <a:cubicBezTo>
                  <a:pt x="28253" y="5131246"/>
                  <a:pt x="0" y="5171116"/>
                  <a:pt x="0" y="5217585"/>
                </a:cubicBezTo>
                <a:lnTo>
                  <a:pt x="0" y="5666313"/>
                </a:lnTo>
                <a:cubicBezTo>
                  <a:pt x="0" y="5728272"/>
                  <a:pt x="50227" y="5778499"/>
                  <a:pt x="112186" y="5778499"/>
                </a:cubicBezTo>
                <a:close/>
                <a:moveTo>
                  <a:pt x="5796187" y="5513410"/>
                </a:moveTo>
                <a:lnTo>
                  <a:pt x="5062313" y="5513409"/>
                </a:lnTo>
                <a:cubicBezTo>
                  <a:pt x="5032713" y="5513409"/>
                  <a:pt x="5007316" y="5495412"/>
                  <a:pt x="4996468" y="5469764"/>
                </a:cubicBezTo>
                <a:lnTo>
                  <a:pt x="4990852" y="5441949"/>
                </a:lnTo>
                <a:lnTo>
                  <a:pt x="4990852" y="5441949"/>
                </a:lnTo>
                <a:lnTo>
                  <a:pt x="4990852" y="5441948"/>
                </a:lnTo>
                <a:lnTo>
                  <a:pt x="4990852" y="5441949"/>
                </a:lnTo>
                <a:lnTo>
                  <a:pt x="4996468" y="5414133"/>
                </a:lnTo>
                <a:cubicBezTo>
                  <a:pt x="5007316" y="5388485"/>
                  <a:pt x="5032713" y="5370488"/>
                  <a:pt x="5062313" y="5370488"/>
                </a:cubicBezTo>
                <a:lnTo>
                  <a:pt x="5796188" y="5370488"/>
                </a:lnTo>
                <a:cubicBezTo>
                  <a:pt x="5835655" y="5370488"/>
                  <a:pt x="5867649" y="5402482"/>
                  <a:pt x="5867649" y="5441949"/>
                </a:cubicBezTo>
                <a:lnTo>
                  <a:pt x="5867648" y="5441949"/>
                </a:lnTo>
                <a:cubicBezTo>
                  <a:pt x="5867648" y="5481416"/>
                  <a:pt x="5835654" y="5513410"/>
                  <a:pt x="5796187" y="5513410"/>
                </a:cubicBezTo>
                <a:close/>
              </a:path>
            </a:pathLst>
          </a:custGeom>
          <a:solidFill>
            <a:schemeClr val="bg1"/>
          </a:solidFill>
          <a:ln w="12700" cap="sq">
            <a:noFill/>
            <a:miter/>
          </a:ln>
          <a:effectLst>
            <a:outerShdw dist="38100" blurRad="469900" dir="2700000" sx="100000" sy="100000" kx="0" ky="0" algn="tl" rotWithShape="0">
              <a:srgbClr val="000000">
                <a:alpha val="8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1072306" y="1348740"/>
            <a:ext cx="5061794" cy="261366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IoT Smart-Home Monitoring SystemDesign and Implementation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10485119" y="746760"/>
            <a:ext cx="137160" cy="137160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10740389" y="746760"/>
            <a:ext cx="137160" cy="13716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10995659" y="746760"/>
            <a:ext cx="137160" cy="13716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6474442" y="1321708"/>
            <a:ext cx="4658377" cy="4519756"/>
          </a:xfrm>
          <a:prstGeom prst="roundRect">
            <a:avLst>
              <a:gd name="adj" fmla="val 4049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11" name="图片"/>
          <p:cNvPicPr>
            <a:picLocks noChangeAspect="1"/>
          </p:cNvPicPr>
          <p:nvPr/>
        </p:nvPicPr>
        <p:blipFill>
          <a:blip r:embed="rId2">
            <a:alphaModFix amt="100000"/>
          </a:blip>
          <a:srcRect l="21019" t="0" r="21019" b="0"/>
          <a:stretch>
            <a:fillRect/>
          </a:stretch>
        </p:blipFill>
        <p:spPr>
          <a:xfrm rot="0" flipH="0" flipV="0">
            <a:off x="6562606" y="1414722"/>
            <a:ext cx="4482050" cy="4333728"/>
          </a:xfrm>
          <a:custGeom>
            <a:avLst/>
            <a:gdLst/>
            <a:rect l="l" t="t" r="r" b="b"/>
            <a:pathLst>
              <a:path w="4482050" h="4333728">
                <a:moveTo>
                  <a:pt x="175473" y="0"/>
                </a:moveTo>
                <a:lnTo>
                  <a:pt x="4306577" y="0"/>
                </a:lnTo>
                <a:cubicBezTo>
                  <a:pt x="4403488" y="0"/>
                  <a:pt x="4482050" y="78562"/>
                  <a:pt x="4482050" y="175473"/>
                </a:cubicBezTo>
                <a:lnTo>
                  <a:pt x="4482050" y="4158255"/>
                </a:lnTo>
                <a:cubicBezTo>
                  <a:pt x="4482050" y="4255166"/>
                  <a:pt x="4403488" y="4333728"/>
                  <a:pt x="4306577" y="4333728"/>
                </a:cubicBezTo>
                <a:lnTo>
                  <a:pt x="175473" y="4333728"/>
                </a:lnTo>
                <a:cubicBezTo>
                  <a:pt x="78562" y="4333728"/>
                  <a:pt x="0" y="4255166"/>
                  <a:pt x="0" y="4158255"/>
                </a:cubicBezTo>
                <a:lnTo>
                  <a:pt x="0" y="175473"/>
                </a:lnTo>
                <a:cubicBezTo>
                  <a:pt x="0" y="78562"/>
                  <a:pt x="78562" y="0"/>
                  <a:pt x="175473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12" name="标题 1"/>
          <p:cNvSpPr txBox="1"/>
          <p:nvPr/>
        </p:nvSpPr>
        <p:spPr>
          <a:xfrm rot="0" flipH="0" flipV="0">
            <a:off x="5570220" y="3914856"/>
            <a:ext cx="2064209" cy="1688676"/>
          </a:xfrm>
          <a:prstGeom prst="roundRect">
            <a:avLst>
              <a:gd name="adj" fmla="val 4049"/>
            </a:avLst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13" name="图片"/>
          <p:cNvPicPr>
            <a:picLocks noChangeAspect="1"/>
          </p:cNvPicPr>
          <p:nvPr/>
        </p:nvPicPr>
        <p:blipFill>
          <a:blip r:embed="rId3">
            <a:alphaModFix amt="100000"/>
          </a:blip>
          <a:srcRect l="15404" t="0" r="15404" b="0"/>
          <a:stretch>
            <a:fillRect/>
          </a:stretch>
        </p:blipFill>
        <p:spPr>
          <a:xfrm rot="0" flipH="0" flipV="0">
            <a:off x="5647346" y="3985685"/>
            <a:ext cx="1909960" cy="1547020"/>
          </a:xfrm>
          <a:custGeom>
            <a:avLst/>
            <a:gdLst/>
            <a:rect l="l" t="t" r="r" b="b"/>
            <a:pathLst>
              <a:path w="1909960" h="1547020">
                <a:moveTo>
                  <a:pt x="62639" y="0"/>
                </a:moveTo>
                <a:lnTo>
                  <a:pt x="1847321" y="0"/>
                </a:lnTo>
                <a:cubicBezTo>
                  <a:pt x="1881916" y="0"/>
                  <a:pt x="1909960" y="28044"/>
                  <a:pt x="1909960" y="62639"/>
                </a:cubicBezTo>
                <a:lnTo>
                  <a:pt x="1909960" y="1484381"/>
                </a:lnTo>
                <a:cubicBezTo>
                  <a:pt x="1909960" y="1518976"/>
                  <a:pt x="1881916" y="1547020"/>
                  <a:pt x="1847321" y="1547020"/>
                </a:cubicBezTo>
                <a:lnTo>
                  <a:pt x="62639" y="1547020"/>
                </a:lnTo>
                <a:cubicBezTo>
                  <a:pt x="28044" y="1547020"/>
                  <a:pt x="0" y="1518976"/>
                  <a:pt x="0" y="1484381"/>
                </a:cubicBezTo>
                <a:lnTo>
                  <a:pt x="0" y="62639"/>
                </a:lnTo>
                <a:cubicBezTo>
                  <a:pt x="0" y="28044"/>
                  <a:pt x="28044" y="0"/>
                  <a:pt x="62639" y="0"/>
                </a:cubicBezTo>
                <a:close/>
              </a:path>
            </a:pathLst>
          </a:custGeom>
          <a:noFill/>
          <a:ln>
            <a:noFill/>
          </a:ln>
        </p:spPr>
      </p:pic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45"/>
          <p:cNvSpPr txBox="1"/>
          <p:nvPr/>
        </p:nvSpPr>
        <p:spPr>
          <a:xfrm rot="0" flipH="0" flipV="0">
            <a:off x="670478" y="6033316"/>
            <a:ext cx="10851044" cy="33237"/>
          </a:xfrm>
          <a:prstGeom prst="rect">
            <a:avLst/>
          </a:prstGeom>
          <a:gradFill>
            <a:gsLst>
              <a:gs pos="14000">
                <a:schemeClr val="bg1">
                  <a:lumMod val="100000"/>
                  <a:alpha val="61000"/>
                </a:schemeClr>
              </a:gs>
              <a:gs pos="97000">
                <a:schemeClr val="accent1"/>
              </a:gs>
            </a:gsLst>
            <a:path path="circle">
              <a:fillToRect l="100000" b="100000"/>
            </a:path>
            <a:tileRect t="-100000" r="-10000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文本框 32"/>
          <p:cNvSpPr txBox="1"/>
          <p:nvPr/>
        </p:nvSpPr>
        <p:spPr>
          <a:xfrm rot="0" flipH="0" flipV="0">
            <a:off x="714173" y="2390303"/>
            <a:ext cx="3238703" cy="81824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Performance Constraints</a:t>
            </a:r>
            <a:endParaRPr kumimoji="1" lang="zh-CN" altLang="en-US"/>
          </a:p>
        </p:txBody>
      </p:sp>
      <p:sp>
        <p:nvSpPr>
          <p:cNvPr id="4" name="文本框 33"/>
          <p:cNvSpPr txBox="1"/>
          <p:nvPr/>
        </p:nvSpPr>
        <p:spPr>
          <a:xfrm rot="0" flipH="0" flipV="0">
            <a:off x="714173" y="3241584"/>
            <a:ext cx="3238703" cy="258080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Performance constraints define the limitations related to system speed and resource usage, impacting how effectively it can process data and respond to requests.</a:t>
            </a:r>
            <a:endParaRPr kumimoji="1" lang="zh-CN" altLang="en-US"/>
          </a:p>
        </p:txBody>
      </p:sp>
      <p:sp>
        <p:nvSpPr>
          <p:cNvPr id="5" name="矩形 44"/>
          <p:cNvSpPr txBox="1"/>
          <p:nvPr/>
        </p:nvSpPr>
        <p:spPr>
          <a:xfrm rot="0" flipH="1" flipV="0">
            <a:off x="660400" y="2202545"/>
            <a:ext cx="10851044" cy="33237"/>
          </a:xfrm>
          <a:prstGeom prst="rect">
            <a:avLst/>
          </a:prstGeom>
          <a:gradFill>
            <a:gsLst>
              <a:gs pos="14000">
                <a:schemeClr val="bg1">
                  <a:lumMod val="100000"/>
                  <a:alpha val="61000"/>
                </a:schemeClr>
              </a:gs>
              <a:gs pos="97000">
                <a:schemeClr val="accent1"/>
              </a:gs>
            </a:gsLst>
            <a:path path="circle">
              <a:fillToRect l="100000" b="100000"/>
            </a:path>
            <a:tileRect t="-100000" r="-10000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文本框 1"/>
          <p:cNvSpPr txBox="1"/>
          <p:nvPr/>
        </p:nvSpPr>
        <p:spPr>
          <a:xfrm rot="0" flipH="0" flipV="0">
            <a:off x="4494875" y="2390303"/>
            <a:ext cx="3238703" cy="81824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Data Privacy Concerns</a:t>
            </a:r>
            <a:endParaRPr kumimoji="1" lang="zh-CN" altLang="en-US"/>
          </a:p>
        </p:txBody>
      </p:sp>
      <p:sp>
        <p:nvSpPr>
          <p:cNvPr id="7" name="文本框 2"/>
          <p:cNvSpPr txBox="1"/>
          <p:nvPr/>
        </p:nvSpPr>
        <p:spPr>
          <a:xfrm rot="0" flipH="0" flipV="0">
            <a:off x="4494875" y="3241584"/>
            <a:ext cx="3238703" cy="258080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Data privacy concerns involve protecting user data and ensuring compliance with regulations, requiring measures to safeguard sensitive information from unauthorized access.</a:t>
            </a:r>
            <a:endParaRPr kumimoji="1" lang="zh-CN" altLang="en-US"/>
          </a:p>
        </p:txBody>
      </p:sp>
      <p:sp>
        <p:nvSpPr>
          <p:cNvPr id="8" name="六边形 3"/>
          <p:cNvSpPr txBox="1"/>
          <p:nvPr/>
        </p:nvSpPr>
        <p:spPr>
          <a:xfrm rot="0" flipH="1" flipV="0">
            <a:off x="10510470" y="2550467"/>
            <a:ext cx="1044270" cy="1201514"/>
          </a:xfrm>
          <a:custGeom>
            <a:avLst/>
            <a:gdLst>
              <a:gd name="connsiteX0" fmla="*/ 1401174 w 2705750"/>
              <a:gd name="connsiteY0" fmla="*/ 11412 h 3113177"/>
              <a:gd name="connsiteX1" fmla="*/ 2646049 w 2705750"/>
              <a:gd name="connsiteY1" fmla="*/ 633850 h 3113177"/>
              <a:gd name="connsiteX2" fmla="*/ 2705750 w 2705750"/>
              <a:gd name="connsiteY2" fmla="*/ 730448 h 3113177"/>
              <a:gd name="connsiteX3" fmla="*/ 2705750 w 2705750"/>
              <a:gd name="connsiteY3" fmla="*/ 2382748 h 3113177"/>
              <a:gd name="connsiteX4" fmla="*/ 2646049 w 2705750"/>
              <a:gd name="connsiteY4" fmla="*/ 2479346 h 3113177"/>
              <a:gd name="connsiteX5" fmla="*/ 1401174 w 2705750"/>
              <a:gd name="connsiteY5" fmla="*/ 3101785 h 3113177"/>
              <a:gd name="connsiteX6" fmla="*/ 1304576 w 2705750"/>
              <a:gd name="connsiteY6" fmla="*/ 3101785 h 3113177"/>
              <a:gd name="connsiteX7" fmla="*/ 59701 w 2705750"/>
              <a:gd name="connsiteY7" fmla="*/ 2479346 h 3113177"/>
              <a:gd name="connsiteX8" fmla="*/ 0 w 2705750"/>
              <a:gd name="connsiteY8" fmla="*/ 2382748 h 3113177"/>
              <a:gd name="connsiteX9" fmla="*/ 0 w 2705750"/>
              <a:gd name="connsiteY9" fmla="*/ 730448 h 3113177"/>
              <a:gd name="connsiteX10" fmla="*/ 59701 w 2705750"/>
              <a:gd name="connsiteY10" fmla="*/ 633850 h 3113177"/>
              <a:gd name="connsiteX11" fmla="*/ 1304576 w 2705750"/>
              <a:gd name="connsiteY11" fmla="*/ 11412 h 3113177"/>
              <a:gd name="connsiteX12" fmla="*/ 1401174 w 2705750"/>
              <a:gd name="connsiteY12" fmla="*/ 11412 h 3113177"/>
            </a:gdLst>
            <a:rect l="l" t="t" r="r" b="b"/>
            <a:pathLst>
              <a:path w="2705750" h="3113177">
                <a:moveTo>
                  <a:pt x="1401174" y="11412"/>
                </a:moveTo>
                <a:lnTo>
                  <a:pt x="2646049" y="633850"/>
                </a:lnTo>
                <a:cubicBezTo>
                  <a:pt x="2682645" y="652148"/>
                  <a:pt x="2705750" y="689531"/>
                  <a:pt x="2705750" y="730448"/>
                </a:cubicBezTo>
                <a:lnTo>
                  <a:pt x="2705750" y="2382748"/>
                </a:lnTo>
                <a:cubicBezTo>
                  <a:pt x="2705750" y="2423665"/>
                  <a:pt x="2682645" y="2461048"/>
                  <a:pt x="2646049" y="2479346"/>
                </a:cubicBezTo>
                <a:lnTo>
                  <a:pt x="1401174" y="3101785"/>
                </a:lnTo>
                <a:cubicBezTo>
                  <a:pt x="1370794" y="3116975"/>
                  <a:pt x="1334956" y="3116975"/>
                  <a:pt x="1304576" y="3101785"/>
                </a:cubicBezTo>
                <a:lnTo>
                  <a:pt x="59701" y="2479346"/>
                </a:lnTo>
                <a:cubicBezTo>
                  <a:pt x="23104" y="2461048"/>
                  <a:pt x="0" y="2423665"/>
                  <a:pt x="0" y="2382748"/>
                </a:cubicBezTo>
                <a:lnTo>
                  <a:pt x="0" y="730448"/>
                </a:lnTo>
                <a:cubicBezTo>
                  <a:pt x="0" y="689531"/>
                  <a:pt x="23104" y="652148"/>
                  <a:pt x="59701" y="633850"/>
                </a:cubicBezTo>
                <a:lnTo>
                  <a:pt x="1304576" y="11412"/>
                </a:lnTo>
                <a:cubicBezTo>
                  <a:pt x="1335004" y="-3803"/>
                  <a:pt x="1370746" y="-3803"/>
                  <a:pt x="1401174" y="11412"/>
                </a:cubicBezTo>
              </a:path>
            </a:pathLst>
          </a:custGeom>
          <a:gradFill>
            <a:gsLst>
              <a:gs pos="19000">
                <a:schemeClr val="accent1">
                  <a:lumMod val="20000"/>
                  <a:lumOff val="80000"/>
                  <a:alpha val="32000"/>
                </a:schemeClr>
              </a:gs>
              <a:gs pos="97000">
                <a:schemeClr val="accent1">
                  <a:alpha val="99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19050" cap="sq">
            <a:gradFill>
              <a:gsLst>
                <a:gs pos="0">
                  <a:schemeClr val="accent1">
                    <a:lumMod val="20000"/>
                    <a:lumOff val="80000"/>
                    <a:alpha val="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27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六边形 3"/>
          <p:cNvSpPr txBox="1"/>
          <p:nvPr/>
        </p:nvSpPr>
        <p:spPr>
          <a:xfrm rot="0" flipH="1" flipV="0">
            <a:off x="8066844" y="4248694"/>
            <a:ext cx="890135" cy="1024169"/>
          </a:xfrm>
          <a:custGeom>
            <a:avLst/>
            <a:gdLst>
              <a:gd name="connsiteX0" fmla="*/ 1401174 w 2705750"/>
              <a:gd name="connsiteY0" fmla="*/ 11412 h 3113177"/>
              <a:gd name="connsiteX1" fmla="*/ 2646049 w 2705750"/>
              <a:gd name="connsiteY1" fmla="*/ 633850 h 3113177"/>
              <a:gd name="connsiteX2" fmla="*/ 2705750 w 2705750"/>
              <a:gd name="connsiteY2" fmla="*/ 730448 h 3113177"/>
              <a:gd name="connsiteX3" fmla="*/ 2705750 w 2705750"/>
              <a:gd name="connsiteY3" fmla="*/ 2382748 h 3113177"/>
              <a:gd name="connsiteX4" fmla="*/ 2646049 w 2705750"/>
              <a:gd name="connsiteY4" fmla="*/ 2479346 h 3113177"/>
              <a:gd name="connsiteX5" fmla="*/ 1401174 w 2705750"/>
              <a:gd name="connsiteY5" fmla="*/ 3101785 h 3113177"/>
              <a:gd name="connsiteX6" fmla="*/ 1304576 w 2705750"/>
              <a:gd name="connsiteY6" fmla="*/ 3101785 h 3113177"/>
              <a:gd name="connsiteX7" fmla="*/ 59701 w 2705750"/>
              <a:gd name="connsiteY7" fmla="*/ 2479346 h 3113177"/>
              <a:gd name="connsiteX8" fmla="*/ 0 w 2705750"/>
              <a:gd name="connsiteY8" fmla="*/ 2382748 h 3113177"/>
              <a:gd name="connsiteX9" fmla="*/ 0 w 2705750"/>
              <a:gd name="connsiteY9" fmla="*/ 730448 h 3113177"/>
              <a:gd name="connsiteX10" fmla="*/ 59701 w 2705750"/>
              <a:gd name="connsiteY10" fmla="*/ 633850 h 3113177"/>
              <a:gd name="connsiteX11" fmla="*/ 1304576 w 2705750"/>
              <a:gd name="connsiteY11" fmla="*/ 11412 h 3113177"/>
              <a:gd name="connsiteX12" fmla="*/ 1401174 w 2705750"/>
              <a:gd name="connsiteY12" fmla="*/ 11412 h 3113177"/>
            </a:gdLst>
            <a:rect l="l" t="t" r="r" b="b"/>
            <a:pathLst>
              <a:path w="2705750" h="3113177">
                <a:moveTo>
                  <a:pt x="1401174" y="11412"/>
                </a:moveTo>
                <a:lnTo>
                  <a:pt x="2646049" y="633850"/>
                </a:lnTo>
                <a:cubicBezTo>
                  <a:pt x="2682645" y="652148"/>
                  <a:pt x="2705750" y="689531"/>
                  <a:pt x="2705750" y="730448"/>
                </a:cubicBezTo>
                <a:lnTo>
                  <a:pt x="2705750" y="2382748"/>
                </a:lnTo>
                <a:cubicBezTo>
                  <a:pt x="2705750" y="2423665"/>
                  <a:pt x="2682645" y="2461048"/>
                  <a:pt x="2646049" y="2479346"/>
                </a:cubicBezTo>
                <a:lnTo>
                  <a:pt x="1401174" y="3101785"/>
                </a:lnTo>
                <a:cubicBezTo>
                  <a:pt x="1370794" y="3116975"/>
                  <a:pt x="1334956" y="3116975"/>
                  <a:pt x="1304576" y="3101785"/>
                </a:cubicBezTo>
                <a:lnTo>
                  <a:pt x="59701" y="2479346"/>
                </a:lnTo>
                <a:cubicBezTo>
                  <a:pt x="23104" y="2461048"/>
                  <a:pt x="0" y="2423665"/>
                  <a:pt x="0" y="2382748"/>
                </a:cubicBezTo>
                <a:lnTo>
                  <a:pt x="0" y="730448"/>
                </a:lnTo>
                <a:cubicBezTo>
                  <a:pt x="0" y="689531"/>
                  <a:pt x="23104" y="652148"/>
                  <a:pt x="59701" y="633850"/>
                </a:cubicBezTo>
                <a:lnTo>
                  <a:pt x="1304576" y="11412"/>
                </a:lnTo>
                <a:cubicBezTo>
                  <a:pt x="1335004" y="-3803"/>
                  <a:pt x="1370746" y="-3803"/>
                  <a:pt x="1401174" y="11412"/>
                </a:cubicBezTo>
              </a:path>
            </a:pathLst>
          </a:custGeom>
          <a:gradFill>
            <a:gsLst>
              <a:gs pos="19000">
                <a:schemeClr val="accent1">
                  <a:lumMod val="20000"/>
                  <a:lumOff val="80000"/>
                  <a:alpha val="64000"/>
                </a:schemeClr>
              </a:gs>
              <a:gs pos="97000">
                <a:schemeClr val="accent1"/>
              </a:gs>
            </a:gsLst>
            <a:path path="circle">
              <a:fillToRect l="100000" b="100000"/>
            </a:path>
            <a:tileRect t="-100000" r="-100000"/>
          </a:gradFill>
          <a:ln w="19050" cap="sq">
            <a:gradFill>
              <a:gsLst>
                <a:gs pos="0">
                  <a:schemeClr val="accent1">
                    <a:lumMod val="20000"/>
                    <a:lumOff val="80000"/>
                    <a:alpha val="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27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六边形 3"/>
          <p:cNvSpPr txBox="1"/>
          <p:nvPr/>
        </p:nvSpPr>
        <p:spPr>
          <a:xfrm rot="0" flipH="0" flipV="0">
            <a:off x="8481316" y="3644809"/>
            <a:ext cx="503137" cy="578896"/>
          </a:xfrm>
          <a:custGeom>
            <a:avLst/>
            <a:gdLst>
              <a:gd name="connsiteX0" fmla="*/ 1401174 w 2705750"/>
              <a:gd name="connsiteY0" fmla="*/ 11412 h 3113177"/>
              <a:gd name="connsiteX1" fmla="*/ 2646049 w 2705750"/>
              <a:gd name="connsiteY1" fmla="*/ 633850 h 3113177"/>
              <a:gd name="connsiteX2" fmla="*/ 2705750 w 2705750"/>
              <a:gd name="connsiteY2" fmla="*/ 730448 h 3113177"/>
              <a:gd name="connsiteX3" fmla="*/ 2705750 w 2705750"/>
              <a:gd name="connsiteY3" fmla="*/ 2382748 h 3113177"/>
              <a:gd name="connsiteX4" fmla="*/ 2646049 w 2705750"/>
              <a:gd name="connsiteY4" fmla="*/ 2479346 h 3113177"/>
              <a:gd name="connsiteX5" fmla="*/ 1401174 w 2705750"/>
              <a:gd name="connsiteY5" fmla="*/ 3101785 h 3113177"/>
              <a:gd name="connsiteX6" fmla="*/ 1304576 w 2705750"/>
              <a:gd name="connsiteY6" fmla="*/ 3101785 h 3113177"/>
              <a:gd name="connsiteX7" fmla="*/ 59701 w 2705750"/>
              <a:gd name="connsiteY7" fmla="*/ 2479346 h 3113177"/>
              <a:gd name="connsiteX8" fmla="*/ 0 w 2705750"/>
              <a:gd name="connsiteY8" fmla="*/ 2382748 h 3113177"/>
              <a:gd name="connsiteX9" fmla="*/ 0 w 2705750"/>
              <a:gd name="connsiteY9" fmla="*/ 730448 h 3113177"/>
              <a:gd name="connsiteX10" fmla="*/ 59701 w 2705750"/>
              <a:gd name="connsiteY10" fmla="*/ 633850 h 3113177"/>
              <a:gd name="connsiteX11" fmla="*/ 1304576 w 2705750"/>
              <a:gd name="connsiteY11" fmla="*/ 11412 h 3113177"/>
              <a:gd name="connsiteX12" fmla="*/ 1401174 w 2705750"/>
              <a:gd name="connsiteY12" fmla="*/ 11412 h 3113177"/>
            </a:gdLst>
            <a:rect l="l" t="t" r="r" b="b"/>
            <a:pathLst>
              <a:path w="2705750" h="3113177">
                <a:moveTo>
                  <a:pt x="1401174" y="11412"/>
                </a:moveTo>
                <a:lnTo>
                  <a:pt x="2646049" y="633850"/>
                </a:lnTo>
                <a:cubicBezTo>
                  <a:pt x="2682645" y="652148"/>
                  <a:pt x="2705750" y="689531"/>
                  <a:pt x="2705750" y="730448"/>
                </a:cubicBezTo>
                <a:lnTo>
                  <a:pt x="2705750" y="2382748"/>
                </a:lnTo>
                <a:cubicBezTo>
                  <a:pt x="2705750" y="2423665"/>
                  <a:pt x="2682645" y="2461048"/>
                  <a:pt x="2646049" y="2479346"/>
                </a:cubicBezTo>
                <a:lnTo>
                  <a:pt x="1401174" y="3101785"/>
                </a:lnTo>
                <a:cubicBezTo>
                  <a:pt x="1370794" y="3116975"/>
                  <a:pt x="1334956" y="3116975"/>
                  <a:pt x="1304576" y="3101785"/>
                </a:cubicBezTo>
                <a:lnTo>
                  <a:pt x="59701" y="2479346"/>
                </a:lnTo>
                <a:cubicBezTo>
                  <a:pt x="23104" y="2461048"/>
                  <a:pt x="0" y="2423665"/>
                  <a:pt x="0" y="2382748"/>
                </a:cubicBezTo>
                <a:lnTo>
                  <a:pt x="0" y="730448"/>
                </a:lnTo>
                <a:cubicBezTo>
                  <a:pt x="0" y="689531"/>
                  <a:pt x="23104" y="652148"/>
                  <a:pt x="59701" y="633850"/>
                </a:cubicBezTo>
                <a:lnTo>
                  <a:pt x="1304576" y="11412"/>
                </a:lnTo>
                <a:cubicBezTo>
                  <a:pt x="1335004" y="-3803"/>
                  <a:pt x="1370746" y="-3803"/>
                  <a:pt x="1401174" y="11412"/>
                </a:cubicBezTo>
              </a:path>
            </a:pathLst>
          </a:custGeom>
          <a:gradFill>
            <a:gsLst>
              <a:gs pos="0">
                <a:schemeClr val="accent1">
                  <a:lumMod val="20000"/>
                  <a:lumOff val="80000"/>
                  <a:alpha val="50000"/>
                </a:schemeClr>
              </a:gs>
              <a:gs pos="100000">
                <a:schemeClr val="accent1">
                  <a:alpha val="38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六边形 3"/>
          <p:cNvSpPr txBox="1"/>
          <p:nvPr/>
        </p:nvSpPr>
        <p:spPr>
          <a:xfrm rot="0" flipH="0" flipV="0">
            <a:off x="10946289" y="3781292"/>
            <a:ext cx="611287" cy="703333"/>
          </a:xfrm>
          <a:custGeom>
            <a:avLst/>
            <a:gdLst>
              <a:gd name="connsiteX0" fmla="*/ 1401174 w 2705750"/>
              <a:gd name="connsiteY0" fmla="*/ 11412 h 3113177"/>
              <a:gd name="connsiteX1" fmla="*/ 2646049 w 2705750"/>
              <a:gd name="connsiteY1" fmla="*/ 633850 h 3113177"/>
              <a:gd name="connsiteX2" fmla="*/ 2705750 w 2705750"/>
              <a:gd name="connsiteY2" fmla="*/ 730448 h 3113177"/>
              <a:gd name="connsiteX3" fmla="*/ 2705750 w 2705750"/>
              <a:gd name="connsiteY3" fmla="*/ 2382748 h 3113177"/>
              <a:gd name="connsiteX4" fmla="*/ 2646049 w 2705750"/>
              <a:gd name="connsiteY4" fmla="*/ 2479346 h 3113177"/>
              <a:gd name="connsiteX5" fmla="*/ 1401174 w 2705750"/>
              <a:gd name="connsiteY5" fmla="*/ 3101785 h 3113177"/>
              <a:gd name="connsiteX6" fmla="*/ 1304576 w 2705750"/>
              <a:gd name="connsiteY6" fmla="*/ 3101785 h 3113177"/>
              <a:gd name="connsiteX7" fmla="*/ 59701 w 2705750"/>
              <a:gd name="connsiteY7" fmla="*/ 2479346 h 3113177"/>
              <a:gd name="connsiteX8" fmla="*/ 0 w 2705750"/>
              <a:gd name="connsiteY8" fmla="*/ 2382748 h 3113177"/>
              <a:gd name="connsiteX9" fmla="*/ 0 w 2705750"/>
              <a:gd name="connsiteY9" fmla="*/ 730448 h 3113177"/>
              <a:gd name="connsiteX10" fmla="*/ 59701 w 2705750"/>
              <a:gd name="connsiteY10" fmla="*/ 633850 h 3113177"/>
              <a:gd name="connsiteX11" fmla="*/ 1304576 w 2705750"/>
              <a:gd name="connsiteY11" fmla="*/ 11412 h 3113177"/>
              <a:gd name="connsiteX12" fmla="*/ 1401174 w 2705750"/>
              <a:gd name="connsiteY12" fmla="*/ 11412 h 3113177"/>
            </a:gdLst>
            <a:rect l="l" t="t" r="r" b="b"/>
            <a:pathLst>
              <a:path w="2705750" h="3113177">
                <a:moveTo>
                  <a:pt x="1401174" y="11412"/>
                </a:moveTo>
                <a:lnTo>
                  <a:pt x="2646049" y="633850"/>
                </a:lnTo>
                <a:cubicBezTo>
                  <a:pt x="2682645" y="652148"/>
                  <a:pt x="2705750" y="689531"/>
                  <a:pt x="2705750" y="730448"/>
                </a:cubicBezTo>
                <a:lnTo>
                  <a:pt x="2705750" y="2382748"/>
                </a:lnTo>
                <a:cubicBezTo>
                  <a:pt x="2705750" y="2423665"/>
                  <a:pt x="2682645" y="2461048"/>
                  <a:pt x="2646049" y="2479346"/>
                </a:cubicBezTo>
                <a:lnTo>
                  <a:pt x="1401174" y="3101785"/>
                </a:lnTo>
                <a:cubicBezTo>
                  <a:pt x="1370794" y="3116975"/>
                  <a:pt x="1334956" y="3116975"/>
                  <a:pt x="1304576" y="3101785"/>
                </a:cubicBezTo>
                <a:lnTo>
                  <a:pt x="59701" y="2479346"/>
                </a:lnTo>
                <a:cubicBezTo>
                  <a:pt x="23104" y="2461048"/>
                  <a:pt x="0" y="2423665"/>
                  <a:pt x="0" y="2382748"/>
                </a:cubicBezTo>
                <a:lnTo>
                  <a:pt x="0" y="730448"/>
                </a:lnTo>
                <a:cubicBezTo>
                  <a:pt x="0" y="689531"/>
                  <a:pt x="23104" y="652148"/>
                  <a:pt x="59701" y="633850"/>
                </a:cubicBezTo>
                <a:lnTo>
                  <a:pt x="1304576" y="11412"/>
                </a:lnTo>
                <a:cubicBezTo>
                  <a:pt x="1335004" y="-3803"/>
                  <a:pt x="1370746" y="-3803"/>
                  <a:pt x="1401174" y="11412"/>
                </a:cubicBezTo>
              </a:path>
            </a:pathLst>
          </a:custGeom>
          <a:gradFill>
            <a:gsLst>
              <a:gs pos="0">
                <a:schemeClr val="accent1">
                  <a:lumMod val="20000"/>
                  <a:lumOff val="80000"/>
                  <a:alpha val="50000"/>
                </a:schemeClr>
              </a:gs>
              <a:gs pos="100000">
                <a:schemeClr val="accent1">
                  <a:alpha val="38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六边形 3"/>
          <p:cNvSpPr txBox="1"/>
          <p:nvPr/>
        </p:nvSpPr>
        <p:spPr>
          <a:xfrm rot="0" flipH="0" flipV="0">
            <a:off x="10112364" y="5250059"/>
            <a:ext cx="419455" cy="482615"/>
          </a:xfrm>
          <a:custGeom>
            <a:avLst/>
            <a:gdLst>
              <a:gd name="connsiteX0" fmla="*/ 1401174 w 2705750"/>
              <a:gd name="connsiteY0" fmla="*/ 11412 h 3113177"/>
              <a:gd name="connsiteX1" fmla="*/ 2646049 w 2705750"/>
              <a:gd name="connsiteY1" fmla="*/ 633850 h 3113177"/>
              <a:gd name="connsiteX2" fmla="*/ 2705750 w 2705750"/>
              <a:gd name="connsiteY2" fmla="*/ 730448 h 3113177"/>
              <a:gd name="connsiteX3" fmla="*/ 2705750 w 2705750"/>
              <a:gd name="connsiteY3" fmla="*/ 2382748 h 3113177"/>
              <a:gd name="connsiteX4" fmla="*/ 2646049 w 2705750"/>
              <a:gd name="connsiteY4" fmla="*/ 2479346 h 3113177"/>
              <a:gd name="connsiteX5" fmla="*/ 1401174 w 2705750"/>
              <a:gd name="connsiteY5" fmla="*/ 3101785 h 3113177"/>
              <a:gd name="connsiteX6" fmla="*/ 1304576 w 2705750"/>
              <a:gd name="connsiteY6" fmla="*/ 3101785 h 3113177"/>
              <a:gd name="connsiteX7" fmla="*/ 59701 w 2705750"/>
              <a:gd name="connsiteY7" fmla="*/ 2479346 h 3113177"/>
              <a:gd name="connsiteX8" fmla="*/ 0 w 2705750"/>
              <a:gd name="connsiteY8" fmla="*/ 2382748 h 3113177"/>
              <a:gd name="connsiteX9" fmla="*/ 0 w 2705750"/>
              <a:gd name="connsiteY9" fmla="*/ 730448 h 3113177"/>
              <a:gd name="connsiteX10" fmla="*/ 59701 w 2705750"/>
              <a:gd name="connsiteY10" fmla="*/ 633850 h 3113177"/>
              <a:gd name="connsiteX11" fmla="*/ 1304576 w 2705750"/>
              <a:gd name="connsiteY11" fmla="*/ 11412 h 3113177"/>
              <a:gd name="connsiteX12" fmla="*/ 1401174 w 2705750"/>
              <a:gd name="connsiteY12" fmla="*/ 11412 h 3113177"/>
            </a:gdLst>
            <a:rect l="l" t="t" r="r" b="b"/>
            <a:pathLst>
              <a:path w="2705750" h="3113177">
                <a:moveTo>
                  <a:pt x="1401174" y="11412"/>
                </a:moveTo>
                <a:lnTo>
                  <a:pt x="2646049" y="633850"/>
                </a:lnTo>
                <a:cubicBezTo>
                  <a:pt x="2682645" y="652148"/>
                  <a:pt x="2705750" y="689531"/>
                  <a:pt x="2705750" y="730448"/>
                </a:cubicBezTo>
                <a:lnTo>
                  <a:pt x="2705750" y="2382748"/>
                </a:lnTo>
                <a:cubicBezTo>
                  <a:pt x="2705750" y="2423665"/>
                  <a:pt x="2682645" y="2461048"/>
                  <a:pt x="2646049" y="2479346"/>
                </a:cubicBezTo>
                <a:lnTo>
                  <a:pt x="1401174" y="3101785"/>
                </a:lnTo>
                <a:cubicBezTo>
                  <a:pt x="1370794" y="3116975"/>
                  <a:pt x="1334956" y="3116975"/>
                  <a:pt x="1304576" y="3101785"/>
                </a:cubicBezTo>
                <a:lnTo>
                  <a:pt x="59701" y="2479346"/>
                </a:lnTo>
                <a:cubicBezTo>
                  <a:pt x="23104" y="2461048"/>
                  <a:pt x="0" y="2423665"/>
                  <a:pt x="0" y="2382748"/>
                </a:cubicBezTo>
                <a:lnTo>
                  <a:pt x="0" y="730448"/>
                </a:lnTo>
                <a:cubicBezTo>
                  <a:pt x="0" y="689531"/>
                  <a:pt x="23104" y="652148"/>
                  <a:pt x="59701" y="633850"/>
                </a:cubicBezTo>
                <a:lnTo>
                  <a:pt x="1304576" y="11412"/>
                </a:lnTo>
                <a:cubicBezTo>
                  <a:pt x="1335004" y="-3803"/>
                  <a:pt x="1370746" y="-3803"/>
                  <a:pt x="1401174" y="11412"/>
                </a:cubicBezTo>
              </a:path>
            </a:pathLst>
          </a:custGeom>
          <a:gradFill>
            <a:gsLst>
              <a:gs pos="19000">
                <a:schemeClr val="bg1">
                  <a:lumMod val="100000"/>
                </a:schemeClr>
              </a:gs>
              <a:gs pos="95000">
                <a:schemeClr val="accent1">
                  <a:alpha val="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六边形 3"/>
          <p:cNvSpPr txBox="1"/>
          <p:nvPr/>
        </p:nvSpPr>
        <p:spPr>
          <a:xfrm rot="0" flipH="0" flipV="0">
            <a:off x="9839182" y="2539410"/>
            <a:ext cx="369118" cy="424698"/>
          </a:xfrm>
          <a:custGeom>
            <a:avLst/>
            <a:gdLst>
              <a:gd name="connsiteX0" fmla="*/ 1401174 w 2705750"/>
              <a:gd name="connsiteY0" fmla="*/ 11412 h 3113177"/>
              <a:gd name="connsiteX1" fmla="*/ 2646049 w 2705750"/>
              <a:gd name="connsiteY1" fmla="*/ 633850 h 3113177"/>
              <a:gd name="connsiteX2" fmla="*/ 2705750 w 2705750"/>
              <a:gd name="connsiteY2" fmla="*/ 730448 h 3113177"/>
              <a:gd name="connsiteX3" fmla="*/ 2705750 w 2705750"/>
              <a:gd name="connsiteY3" fmla="*/ 2382748 h 3113177"/>
              <a:gd name="connsiteX4" fmla="*/ 2646049 w 2705750"/>
              <a:gd name="connsiteY4" fmla="*/ 2479346 h 3113177"/>
              <a:gd name="connsiteX5" fmla="*/ 1401174 w 2705750"/>
              <a:gd name="connsiteY5" fmla="*/ 3101785 h 3113177"/>
              <a:gd name="connsiteX6" fmla="*/ 1304576 w 2705750"/>
              <a:gd name="connsiteY6" fmla="*/ 3101785 h 3113177"/>
              <a:gd name="connsiteX7" fmla="*/ 59701 w 2705750"/>
              <a:gd name="connsiteY7" fmla="*/ 2479346 h 3113177"/>
              <a:gd name="connsiteX8" fmla="*/ 0 w 2705750"/>
              <a:gd name="connsiteY8" fmla="*/ 2382748 h 3113177"/>
              <a:gd name="connsiteX9" fmla="*/ 0 w 2705750"/>
              <a:gd name="connsiteY9" fmla="*/ 730448 h 3113177"/>
              <a:gd name="connsiteX10" fmla="*/ 59701 w 2705750"/>
              <a:gd name="connsiteY10" fmla="*/ 633850 h 3113177"/>
              <a:gd name="connsiteX11" fmla="*/ 1304576 w 2705750"/>
              <a:gd name="connsiteY11" fmla="*/ 11412 h 3113177"/>
              <a:gd name="connsiteX12" fmla="*/ 1401174 w 2705750"/>
              <a:gd name="connsiteY12" fmla="*/ 11412 h 3113177"/>
            </a:gdLst>
            <a:rect l="l" t="t" r="r" b="b"/>
            <a:pathLst>
              <a:path w="2705750" h="3113177">
                <a:moveTo>
                  <a:pt x="1401174" y="11412"/>
                </a:moveTo>
                <a:lnTo>
                  <a:pt x="2646049" y="633850"/>
                </a:lnTo>
                <a:cubicBezTo>
                  <a:pt x="2682645" y="652148"/>
                  <a:pt x="2705750" y="689531"/>
                  <a:pt x="2705750" y="730448"/>
                </a:cubicBezTo>
                <a:lnTo>
                  <a:pt x="2705750" y="2382748"/>
                </a:lnTo>
                <a:cubicBezTo>
                  <a:pt x="2705750" y="2423665"/>
                  <a:pt x="2682645" y="2461048"/>
                  <a:pt x="2646049" y="2479346"/>
                </a:cubicBezTo>
                <a:lnTo>
                  <a:pt x="1401174" y="3101785"/>
                </a:lnTo>
                <a:cubicBezTo>
                  <a:pt x="1370794" y="3116975"/>
                  <a:pt x="1334956" y="3116975"/>
                  <a:pt x="1304576" y="3101785"/>
                </a:cubicBezTo>
                <a:lnTo>
                  <a:pt x="59701" y="2479346"/>
                </a:lnTo>
                <a:cubicBezTo>
                  <a:pt x="23104" y="2461048"/>
                  <a:pt x="0" y="2423665"/>
                  <a:pt x="0" y="2382748"/>
                </a:cubicBezTo>
                <a:lnTo>
                  <a:pt x="0" y="730448"/>
                </a:lnTo>
                <a:cubicBezTo>
                  <a:pt x="0" y="689531"/>
                  <a:pt x="23104" y="652148"/>
                  <a:pt x="59701" y="633850"/>
                </a:cubicBezTo>
                <a:lnTo>
                  <a:pt x="1304576" y="11412"/>
                </a:lnTo>
                <a:cubicBezTo>
                  <a:pt x="1335004" y="-3803"/>
                  <a:pt x="1370746" y="-3803"/>
                  <a:pt x="1401174" y="11412"/>
                </a:cubicBezTo>
              </a:path>
            </a:pathLst>
          </a:custGeom>
          <a:gradFill>
            <a:gsLst>
              <a:gs pos="14000">
                <a:schemeClr val="bg1">
                  <a:lumMod val="100000"/>
                  <a:alpha val="61000"/>
                </a:schemeClr>
              </a:gs>
              <a:gs pos="97000">
                <a:schemeClr val="accent1">
                  <a:lumMod val="60000"/>
                  <a:lumOff val="40000"/>
                  <a:alpha val="42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六边形 3"/>
          <p:cNvSpPr txBox="1"/>
          <p:nvPr/>
        </p:nvSpPr>
        <p:spPr>
          <a:xfrm rot="0" flipH="0" flipV="0">
            <a:off x="11406390" y="4427672"/>
            <a:ext cx="226237" cy="260304"/>
          </a:xfrm>
          <a:custGeom>
            <a:avLst/>
            <a:gdLst>
              <a:gd name="connsiteX0" fmla="*/ 1401174 w 2705750"/>
              <a:gd name="connsiteY0" fmla="*/ 11412 h 3113177"/>
              <a:gd name="connsiteX1" fmla="*/ 2646049 w 2705750"/>
              <a:gd name="connsiteY1" fmla="*/ 633850 h 3113177"/>
              <a:gd name="connsiteX2" fmla="*/ 2705750 w 2705750"/>
              <a:gd name="connsiteY2" fmla="*/ 730448 h 3113177"/>
              <a:gd name="connsiteX3" fmla="*/ 2705750 w 2705750"/>
              <a:gd name="connsiteY3" fmla="*/ 2382748 h 3113177"/>
              <a:gd name="connsiteX4" fmla="*/ 2646049 w 2705750"/>
              <a:gd name="connsiteY4" fmla="*/ 2479346 h 3113177"/>
              <a:gd name="connsiteX5" fmla="*/ 1401174 w 2705750"/>
              <a:gd name="connsiteY5" fmla="*/ 3101785 h 3113177"/>
              <a:gd name="connsiteX6" fmla="*/ 1304576 w 2705750"/>
              <a:gd name="connsiteY6" fmla="*/ 3101785 h 3113177"/>
              <a:gd name="connsiteX7" fmla="*/ 59701 w 2705750"/>
              <a:gd name="connsiteY7" fmla="*/ 2479346 h 3113177"/>
              <a:gd name="connsiteX8" fmla="*/ 0 w 2705750"/>
              <a:gd name="connsiteY8" fmla="*/ 2382748 h 3113177"/>
              <a:gd name="connsiteX9" fmla="*/ 0 w 2705750"/>
              <a:gd name="connsiteY9" fmla="*/ 730448 h 3113177"/>
              <a:gd name="connsiteX10" fmla="*/ 59701 w 2705750"/>
              <a:gd name="connsiteY10" fmla="*/ 633850 h 3113177"/>
              <a:gd name="connsiteX11" fmla="*/ 1304576 w 2705750"/>
              <a:gd name="connsiteY11" fmla="*/ 11412 h 3113177"/>
              <a:gd name="connsiteX12" fmla="*/ 1401174 w 2705750"/>
              <a:gd name="connsiteY12" fmla="*/ 11412 h 3113177"/>
            </a:gdLst>
            <a:rect l="l" t="t" r="r" b="b"/>
            <a:pathLst>
              <a:path w="2705750" h="3113177">
                <a:moveTo>
                  <a:pt x="1401174" y="11412"/>
                </a:moveTo>
                <a:lnTo>
                  <a:pt x="2646049" y="633850"/>
                </a:lnTo>
                <a:cubicBezTo>
                  <a:pt x="2682645" y="652148"/>
                  <a:pt x="2705750" y="689531"/>
                  <a:pt x="2705750" y="730448"/>
                </a:cubicBezTo>
                <a:lnTo>
                  <a:pt x="2705750" y="2382748"/>
                </a:lnTo>
                <a:cubicBezTo>
                  <a:pt x="2705750" y="2423665"/>
                  <a:pt x="2682645" y="2461048"/>
                  <a:pt x="2646049" y="2479346"/>
                </a:cubicBezTo>
                <a:lnTo>
                  <a:pt x="1401174" y="3101785"/>
                </a:lnTo>
                <a:cubicBezTo>
                  <a:pt x="1370794" y="3116975"/>
                  <a:pt x="1334956" y="3116975"/>
                  <a:pt x="1304576" y="3101785"/>
                </a:cubicBezTo>
                <a:lnTo>
                  <a:pt x="59701" y="2479346"/>
                </a:lnTo>
                <a:cubicBezTo>
                  <a:pt x="23104" y="2461048"/>
                  <a:pt x="0" y="2423665"/>
                  <a:pt x="0" y="2382748"/>
                </a:cubicBezTo>
                <a:lnTo>
                  <a:pt x="0" y="730448"/>
                </a:lnTo>
                <a:cubicBezTo>
                  <a:pt x="0" y="689531"/>
                  <a:pt x="23104" y="652148"/>
                  <a:pt x="59701" y="633850"/>
                </a:cubicBezTo>
                <a:lnTo>
                  <a:pt x="1304576" y="11412"/>
                </a:lnTo>
                <a:cubicBezTo>
                  <a:pt x="1335004" y="-3803"/>
                  <a:pt x="1370746" y="-3803"/>
                  <a:pt x="1401174" y="11412"/>
                </a:cubicBezTo>
              </a:path>
            </a:pathLst>
          </a:custGeom>
          <a:gradFill>
            <a:gsLst>
              <a:gs pos="18000">
                <a:schemeClr val="accent1">
                  <a:alpha val="45000"/>
                </a:schemeClr>
              </a:gs>
              <a:gs pos="85000">
                <a:schemeClr val="accent1">
                  <a:alpha val="16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六边形 3"/>
          <p:cNvSpPr txBox="1"/>
          <p:nvPr/>
        </p:nvSpPr>
        <p:spPr>
          <a:xfrm rot="0" flipH="1" flipV="0">
            <a:off x="9102434" y="3334516"/>
            <a:ext cx="1711658" cy="1969396"/>
          </a:xfrm>
          <a:custGeom>
            <a:avLst/>
            <a:gdLst>
              <a:gd name="connsiteX0" fmla="*/ 1401174 w 2705750"/>
              <a:gd name="connsiteY0" fmla="*/ 11412 h 3113177"/>
              <a:gd name="connsiteX1" fmla="*/ 2646049 w 2705750"/>
              <a:gd name="connsiteY1" fmla="*/ 633850 h 3113177"/>
              <a:gd name="connsiteX2" fmla="*/ 2705750 w 2705750"/>
              <a:gd name="connsiteY2" fmla="*/ 730448 h 3113177"/>
              <a:gd name="connsiteX3" fmla="*/ 2705750 w 2705750"/>
              <a:gd name="connsiteY3" fmla="*/ 2382748 h 3113177"/>
              <a:gd name="connsiteX4" fmla="*/ 2646049 w 2705750"/>
              <a:gd name="connsiteY4" fmla="*/ 2479346 h 3113177"/>
              <a:gd name="connsiteX5" fmla="*/ 1401174 w 2705750"/>
              <a:gd name="connsiteY5" fmla="*/ 3101785 h 3113177"/>
              <a:gd name="connsiteX6" fmla="*/ 1304576 w 2705750"/>
              <a:gd name="connsiteY6" fmla="*/ 3101785 h 3113177"/>
              <a:gd name="connsiteX7" fmla="*/ 59701 w 2705750"/>
              <a:gd name="connsiteY7" fmla="*/ 2479346 h 3113177"/>
              <a:gd name="connsiteX8" fmla="*/ 0 w 2705750"/>
              <a:gd name="connsiteY8" fmla="*/ 2382748 h 3113177"/>
              <a:gd name="connsiteX9" fmla="*/ 0 w 2705750"/>
              <a:gd name="connsiteY9" fmla="*/ 730448 h 3113177"/>
              <a:gd name="connsiteX10" fmla="*/ 59701 w 2705750"/>
              <a:gd name="connsiteY10" fmla="*/ 633850 h 3113177"/>
              <a:gd name="connsiteX11" fmla="*/ 1304576 w 2705750"/>
              <a:gd name="connsiteY11" fmla="*/ 11412 h 3113177"/>
              <a:gd name="connsiteX12" fmla="*/ 1401174 w 2705750"/>
              <a:gd name="connsiteY12" fmla="*/ 11412 h 3113177"/>
            </a:gdLst>
            <a:rect l="l" t="t" r="r" b="b"/>
            <a:pathLst>
              <a:path w="2705750" h="3113177">
                <a:moveTo>
                  <a:pt x="1401174" y="11412"/>
                </a:moveTo>
                <a:lnTo>
                  <a:pt x="2646049" y="633850"/>
                </a:lnTo>
                <a:cubicBezTo>
                  <a:pt x="2682645" y="652148"/>
                  <a:pt x="2705750" y="689531"/>
                  <a:pt x="2705750" y="730448"/>
                </a:cubicBezTo>
                <a:lnTo>
                  <a:pt x="2705750" y="2382748"/>
                </a:lnTo>
                <a:cubicBezTo>
                  <a:pt x="2705750" y="2423665"/>
                  <a:pt x="2682645" y="2461048"/>
                  <a:pt x="2646049" y="2479346"/>
                </a:cubicBezTo>
                <a:lnTo>
                  <a:pt x="1401174" y="3101785"/>
                </a:lnTo>
                <a:cubicBezTo>
                  <a:pt x="1370794" y="3116975"/>
                  <a:pt x="1334956" y="3116975"/>
                  <a:pt x="1304576" y="3101785"/>
                </a:cubicBezTo>
                <a:lnTo>
                  <a:pt x="59701" y="2479346"/>
                </a:lnTo>
                <a:cubicBezTo>
                  <a:pt x="23104" y="2461048"/>
                  <a:pt x="0" y="2423665"/>
                  <a:pt x="0" y="2382748"/>
                </a:cubicBezTo>
                <a:lnTo>
                  <a:pt x="0" y="730448"/>
                </a:lnTo>
                <a:cubicBezTo>
                  <a:pt x="0" y="689531"/>
                  <a:pt x="23104" y="652148"/>
                  <a:pt x="59701" y="633850"/>
                </a:cubicBezTo>
                <a:lnTo>
                  <a:pt x="1304576" y="11412"/>
                </a:lnTo>
                <a:cubicBezTo>
                  <a:pt x="1335004" y="-3803"/>
                  <a:pt x="1370746" y="-3803"/>
                  <a:pt x="1401174" y="11412"/>
                </a:cubicBezTo>
              </a:path>
            </a:pathLst>
          </a:cu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accent1"/>
              </a:gs>
            </a:gsLst>
            <a:path path="circle">
              <a:fillToRect b="100000" r="100000"/>
            </a:path>
            <a:tileRect t="-100000" l="-100000"/>
          </a:gradFill>
          <a:ln w="12700" cap="sq">
            <a:noFill/>
            <a:miter/>
          </a:ln>
          <a:effectLst>
            <a:outerShdw dist="241300" blurRad="419100" dir="2700000" sx="98000" sy="98000" kx="0" ky="0" algn="tl" rotWithShape="0">
              <a:schemeClr val="accent1">
                <a:alpha val="39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六边形 3"/>
          <p:cNvSpPr txBox="1"/>
          <p:nvPr/>
        </p:nvSpPr>
        <p:spPr>
          <a:xfrm rot="0" flipH="0" flipV="0">
            <a:off x="8765631" y="2654272"/>
            <a:ext cx="828801" cy="953602"/>
          </a:xfrm>
          <a:custGeom>
            <a:avLst/>
            <a:gdLst>
              <a:gd name="connsiteX0" fmla="*/ 1401174 w 2705750"/>
              <a:gd name="connsiteY0" fmla="*/ 11412 h 3113177"/>
              <a:gd name="connsiteX1" fmla="*/ 2646049 w 2705750"/>
              <a:gd name="connsiteY1" fmla="*/ 633850 h 3113177"/>
              <a:gd name="connsiteX2" fmla="*/ 2705750 w 2705750"/>
              <a:gd name="connsiteY2" fmla="*/ 730448 h 3113177"/>
              <a:gd name="connsiteX3" fmla="*/ 2705750 w 2705750"/>
              <a:gd name="connsiteY3" fmla="*/ 2382748 h 3113177"/>
              <a:gd name="connsiteX4" fmla="*/ 2646049 w 2705750"/>
              <a:gd name="connsiteY4" fmla="*/ 2479346 h 3113177"/>
              <a:gd name="connsiteX5" fmla="*/ 1401174 w 2705750"/>
              <a:gd name="connsiteY5" fmla="*/ 3101785 h 3113177"/>
              <a:gd name="connsiteX6" fmla="*/ 1304576 w 2705750"/>
              <a:gd name="connsiteY6" fmla="*/ 3101785 h 3113177"/>
              <a:gd name="connsiteX7" fmla="*/ 59701 w 2705750"/>
              <a:gd name="connsiteY7" fmla="*/ 2479346 h 3113177"/>
              <a:gd name="connsiteX8" fmla="*/ 0 w 2705750"/>
              <a:gd name="connsiteY8" fmla="*/ 2382748 h 3113177"/>
              <a:gd name="connsiteX9" fmla="*/ 0 w 2705750"/>
              <a:gd name="connsiteY9" fmla="*/ 730448 h 3113177"/>
              <a:gd name="connsiteX10" fmla="*/ 59701 w 2705750"/>
              <a:gd name="connsiteY10" fmla="*/ 633850 h 3113177"/>
              <a:gd name="connsiteX11" fmla="*/ 1304576 w 2705750"/>
              <a:gd name="connsiteY11" fmla="*/ 11412 h 3113177"/>
              <a:gd name="connsiteX12" fmla="*/ 1401174 w 2705750"/>
              <a:gd name="connsiteY12" fmla="*/ 11412 h 3113177"/>
            </a:gdLst>
            <a:rect l="l" t="t" r="r" b="b"/>
            <a:pathLst>
              <a:path w="2705750" h="3113177">
                <a:moveTo>
                  <a:pt x="1401174" y="11412"/>
                </a:moveTo>
                <a:lnTo>
                  <a:pt x="2646049" y="633850"/>
                </a:lnTo>
                <a:cubicBezTo>
                  <a:pt x="2682645" y="652148"/>
                  <a:pt x="2705750" y="689531"/>
                  <a:pt x="2705750" y="730448"/>
                </a:cubicBezTo>
                <a:lnTo>
                  <a:pt x="2705750" y="2382748"/>
                </a:lnTo>
                <a:cubicBezTo>
                  <a:pt x="2705750" y="2423665"/>
                  <a:pt x="2682645" y="2461048"/>
                  <a:pt x="2646049" y="2479346"/>
                </a:cubicBezTo>
                <a:lnTo>
                  <a:pt x="1401174" y="3101785"/>
                </a:lnTo>
                <a:cubicBezTo>
                  <a:pt x="1370794" y="3116975"/>
                  <a:pt x="1334956" y="3116975"/>
                  <a:pt x="1304576" y="3101785"/>
                </a:cubicBezTo>
                <a:lnTo>
                  <a:pt x="59701" y="2479346"/>
                </a:lnTo>
                <a:cubicBezTo>
                  <a:pt x="23104" y="2461048"/>
                  <a:pt x="0" y="2423665"/>
                  <a:pt x="0" y="2382748"/>
                </a:cubicBezTo>
                <a:lnTo>
                  <a:pt x="0" y="730448"/>
                </a:lnTo>
                <a:cubicBezTo>
                  <a:pt x="0" y="689531"/>
                  <a:pt x="23104" y="652148"/>
                  <a:pt x="59701" y="633850"/>
                </a:cubicBezTo>
                <a:lnTo>
                  <a:pt x="1304576" y="11412"/>
                </a:lnTo>
                <a:cubicBezTo>
                  <a:pt x="1335004" y="-3803"/>
                  <a:pt x="1370746" y="-3803"/>
                  <a:pt x="1401174" y="11412"/>
                </a:cubicBezTo>
              </a:path>
            </a:pathLst>
          </a:custGeom>
          <a:gradFill>
            <a:gsLst>
              <a:gs pos="0">
                <a:schemeClr val="accent1">
                  <a:lumMod val="20000"/>
                  <a:lumOff val="80000"/>
                  <a:alpha val="50000"/>
                </a:schemeClr>
              </a:gs>
              <a:gs pos="100000">
                <a:schemeClr val="accent1">
                  <a:alpha val="38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六边形 3"/>
          <p:cNvSpPr txBox="1"/>
          <p:nvPr/>
        </p:nvSpPr>
        <p:spPr>
          <a:xfrm rot="0" flipH="0" flipV="0">
            <a:off x="10637687" y="4870342"/>
            <a:ext cx="828801" cy="953602"/>
          </a:xfrm>
          <a:custGeom>
            <a:avLst/>
            <a:gdLst>
              <a:gd name="connsiteX0" fmla="*/ 1401174 w 2705750"/>
              <a:gd name="connsiteY0" fmla="*/ 11412 h 3113177"/>
              <a:gd name="connsiteX1" fmla="*/ 2646049 w 2705750"/>
              <a:gd name="connsiteY1" fmla="*/ 633850 h 3113177"/>
              <a:gd name="connsiteX2" fmla="*/ 2705750 w 2705750"/>
              <a:gd name="connsiteY2" fmla="*/ 730448 h 3113177"/>
              <a:gd name="connsiteX3" fmla="*/ 2705750 w 2705750"/>
              <a:gd name="connsiteY3" fmla="*/ 2382748 h 3113177"/>
              <a:gd name="connsiteX4" fmla="*/ 2646049 w 2705750"/>
              <a:gd name="connsiteY4" fmla="*/ 2479346 h 3113177"/>
              <a:gd name="connsiteX5" fmla="*/ 1401174 w 2705750"/>
              <a:gd name="connsiteY5" fmla="*/ 3101785 h 3113177"/>
              <a:gd name="connsiteX6" fmla="*/ 1304576 w 2705750"/>
              <a:gd name="connsiteY6" fmla="*/ 3101785 h 3113177"/>
              <a:gd name="connsiteX7" fmla="*/ 59701 w 2705750"/>
              <a:gd name="connsiteY7" fmla="*/ 2479346 h 3113177"/>
              <a:gd name="connsiteX8" fmla="*/ 0 w 2705750"/>
              <a:gd name="connsiteY8" fmla="*/ 2382748 h 3113177"/>
              <a:gd name="connsiteX9" fmla="*/ 0 w 2705750"/>
              <a:gd name="connsiteY9" fmla="*/ 730448 h 3113177"/>
              <a:gd name="connsiteX10" fmla="*/ 59701 w 2705750"/>
              <a:gd name="connsiteY10" fmla="*/ 633850 h 3113177"/>
              <a:gd name="connsiteX11" fmla="*/ 1304576 w 2705750"/>
              <a:gd name="connsiteY11" fmla="*/ 11412 h 3113177"/>
              <a:gd name="connsiteX12" fmla="*/ 1401174 w 2705750"/>
              <a:gd name="connsiteY12" fmla="*/ 11412 h 3113177"/>
            </a:gdLst>
            <a:rect l="l" t="t" r="r" b="b"/>
            <a:pathLst>
              <a:path w="2705750" h="3113177">
                <a:moveTo>
                  <a:pt x="1401174" y="11412"/>
                </a:moveTo>
                <a:lnTo>
                  <a:pt x="2646049" y="633850"/>
                </a:lnTo>
                <a:cubicBezTo>
                  <a:pt x="2682645" y="652148"/>
                  <a:pt x="2705750" y="689531"/>
                  <a:pt x="2705750" y="730448"/>
                </a:cubicBezTo>
                <a:lnTo>
                  <a:pt x="2705750" y="2382748"/>
                </a:lnTo>
                <a:cubicBezTo>
                  <a:pt x="2705750" y="2423665"/>
                  <a:pt x="2682645" y="2461048"/>
                  <a:pt x="2646049" y="2479346"/>
                </a:cubicBezTo>
                <a:lnTo>
                  <a:pt x="1401174" y="3101785"/>
                </a:lnTo>
                <a:cubicBezTo>
                  <a:pt x="1370794" y="3116975"/>
                  <a:pt x="1334956" y="3116975"/>
                  <a:pt x="1304576" y="3101785"/>
                </a:cubicBezTo>
                <a:lnTo>
                  <a:pt x="59701" y="2479346"/>
                </a:lnTo>
                <a:cubicBezTo>
                  <a:pt x="23104" y="2461048"/>
                  <a:pt x="0" y="2423665"/>
                  <a:pt x="0" y="2382748"/>
                </a:cubicBezTo>
                <a:lnTo>
                  <a:pt x="0" y="730448"/>
                </a:lnTo>
                <a:cubicBezTo>
                  <a:pt x="0" y="689531"/>
                  <a:pt x="23104" y="652148"/>
                  <a:pt x="59701" y="633850"/>
                </a:cubicBezTo>
                <a:lnTo>
                  <a:pt x="1304576" y="11412"/>
                </a:lnTo>
                <a:cubicBezTo>
                  <a:pt x="1335004" y="-3803"/>
                  <a:pt x="1370746" y="-3803"/>
                  <a:pt x="1401174" y="11412"/>
                </a:cubicBezTo>
              </a:path>
            </a:pathLst>
          </a:custGeom>
          <a:gradFill>
            <a:gsLst>
              <a:gs pos="0">
                <a:schemeClr val="accent1">
                  <a:lumMod val="20000"/>
                  <a:lumOff val="80000"/>
                  <a:alpha val="50000"/>
                </a:schemeClr>
              </a:gs>
              <a:gs pos="100000">
                <a:schemeClr val="accent1">
                  <a:alpha val="38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六边形 3"/>
          <p:cNvSpPr txBox="1"/>
          <p:nvPr/>
        </p:nvSpPr>
        <p:spPr>
          <a:xfrm rot="0" flipH="0" flipV="0">
            <a:off x="8973432" y="5039854"/>
            <a:ext cx="369118" cy="424698"/>
          </a:xfrm>
          <a:custGeom>
            <a:avLst/>
            <a:gdLst>
              <a:gd name="connsiteX0" fmla="*/ 1401174 w 2705750"/>
              <a:gd name="connsiteY0" fmla="*/ 11412 h 3113177"/>
              <a:gd name="connsiteX1" fmla="*/ 2646049 w 2705750"/>
              <a:gd name="connsiteY1" fmla="*/ 633850 h 3113177"/>
              <a:gd name="connsiteX2" fmla="*/ 2705750 w 2705750"/>
              <a:gd name="connsiteY2" fmla="*/ 730448 h 3113177"/>
              <a:gd name="connsiteX3" fmla="*/ 2705750 w 2705750"/>
              <a:gd name="connsiteY3" fmla="*/ 2382748 h 3113177"/>
              <a:gd name="connsiteX4" fmla="*/ 2646049 w 2705750"/>
              <a:gd name="connsiteY4" fmla="*/ 2479346 h 3113177"/>
              <a:gd name="connsiteX5" fmla="*/ 1401174 w 2705750"/>
              <a:gd name="connsiteY5" fmla="*/ 3101785 h 3113177"/>
              <a:gd name="connsiteX6" fmla="*/ 1304576 w 2705750"/>
              <a:gd name="connsiteY6" fmla="*/ 3101785 h 3113177"/>
              <a:gd name="connsiteX7" fmla="*/ 59701 w 2705750"/>
              <a:gd name="connsiteY7" fmla="*/ 2479346 h 3113177"/>
              <a:gd name="connsiteX8" fmla="*/ 0 w 2705750"/>
              <a:gd name="connsiteY8" fmla="*/ 2382748 h 3113177"/>
              <a:gd name="connsiteX9" fmla="*/ 0 w 2705750"/>
              <a:gd name="connsiteY9" fmla="*/ 730448 h 3113177"/>
              <a:gd name="connsiteX10" fmla="*/ 59701 w 2705750"/>
              <a:gd name="connsiteY10" fmla="*/ 633850 h 3113177"/>
              <a:gd name="connsiteX11" fmla="*/ 1304576 w 2705750"/>
              <a:gd name="connsiteY11" fmla="*/ 11412 h 3113177"/>
              <a:gd name="connsiteX12" fmla="*/ 1401174 w 2705750"/>
              <a:gd name="connsiteY12" fmla="*/ 11412 h 3113177"/>
            </a:gdLst>
            <a:rect l="l" t="t" r="r" b="b"/>
            <a:pathLst>
              <a:path w="2705750" h="3113177">
                <a:moveTo>
                  <a:pt x="1401174" y="11412"/>
                </a:moveTo>
                <a:lnTo>
                  <a:pt x="2646049" y="633850"/>
                </a:lnTo>
                <a:cubicBezTo>
                  <a:pt x="2682645" y="652148"/>
                  <a:pt x="2705750" y="689531"/>
                  <a:pt x="2705750" y="730448"/>
                </a:cubicBezTo>
                <a:lnTo>
                  <a:pt x="2705750" y="2382748"/>
                </a:lnTo>
                <a:cubicBezTo>
                  <a:pt x="2705750" y="2423665"/>
                  <a:pt x="2682645" y="2461048"/>
                  <a:pt x="2646049" y="2479346"/>
                </a:cubicBezTo>
                <a:lnTo>
                  <a:pt x="1401174" y="3101785"/>
                </a:lnTo>
                <a:cubicBezTo>
                  <a:pt x="1370794" y="3116975"/>
                  <a:pt x="1334956" y="3116975"/>
                  <a:pt x="1304576" y="3101785"/>
                </a:cubicBezTo>
                <a:lnTo>
                  <a:pt x="59701" y="2479346"/>
                </a:lnTo>
                <a:cubicBezTo>
                  <a:pt x="23104" y="2461048"/>
                  <a:pt x="0" y="2423665"/>
                  <a:pt x="0" y="2382748"/>
                </a:cubicBezTo>
                <a:lnTo>
                  <a:pt x="0" y="730448"/>
                </a:lnTo>
                <a:cubicBezTo>
                  <a:pt x="0" y="689531"/>
                  <a:pt x="23104" y="652148"/>
                  <a:pt x="59701" y="633850"/>
                </a:cubicBezTo>
                <a:lnTo>
                  <a:pt x="1304576" y="11412"/>
                </a:lnTo>
                <a:cubicBezTo>
                  <a:pt x="1335004" y="-3803"/>
                  <a:pt x="1370746" y="-3803"/>
                  <a:pt x="1401174" y="11412"/>
                </a:cubicBezTo>
              </a:path>
            </a:pathLst>
          </a:custGeom>
          <a:gradFill>
            <a:gsLst>
              <a:gs pos="14000">
                <a:schemeClr val="bg1">
                  <a:lumMod val="100000"/>
                  <a:alpha val="61000"/>
                </a:schemeClr>
              </a:gs>
              <a:gs pos="97000">
                <a:schemeClr val="accent1">
                  <a:lumMod val="60000"/>
                  <a:lumOff val="40000"/>
                  <a:alpha val="42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19" name="线条 1"/>
          <p:cNvCxnSpPr/>
          <p:nvPr/>
        </p:nvCxnSpPr>
        <p:spPr>
          <a:xfrm rot="0" flipH="0" flipV="0">
            <a:off x="271590" y="372584"/>
            <a:ext cx="4033710" cy="0"/>
          </a:xfrm>
          <a:prstGeom prst="line">
            <a:avLst/>
          </a:prstGeom>
          <a:noFill/>
          <a:ln w="6350" cap="sq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</p:cxnSp>
      <p:sp>
        <p:nvSpPr>
          <p:cNvPr id="20" name="标题 1"/>
          <p:cNvSpPr txBox="1"/>
          <p:nvPr/>
        </p:nvSpPr>
        <p:spPr>
          <a:xfrm rot="0" flipH="0" flipV="0">
            <a:off x="561150" y="461384"/>
            <a:ext cx="11006007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2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02B6CD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Constraints</a:t>
            </a: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 rot="0" flipH="0" flipV="0">
            <a:off x="284100" y="225074"/>
            <a:ext cx="66420" cy="6642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22" name="线条 1"/>
          <p:cNvCxnSpPr/>
          <p:nvPr/>
        </p:nvCxnSpPr>
        <p:spPr>
          <a:xfrm rot="16200000" flipH="0" flipV="0">
            <a:off x="138240" y="480534"/>
            <a:ext cx="566610" cy="0"/>
          </a:xfrm>
          <a:prstGeom prst="line">
            <a:avLst/>
          </a:prstGeom>
          <a:noFill/>
          <a:ln w="6350" cap="sq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</p:cxn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-5283200" y="-1074420"/>
            <a:ext cx="9006840" cy="9006840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0" flipV="0">
            <a:off x="6279521" y="3399680"/>
            <a:ext cx="4751699" cy="210196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40000"/>
              </a:lnSpc>
            </a:pPr>
            <a:r>
              <a:rPr kumimoji="1" lang="en-US" altLang="zh-CN" sz="22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System Architecture</a:t>
            </a: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6279521" y="2286000"/>
            <a:ext cx="2774209" cy="100584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00000"/>
              </a:lnSpc>
            </a:pPr>
            <a:r>
              <a:rPr kumimoji="1" lang="en-US" altLang="zh-CN" sz="8000">
                <a:ln w="12700">
                  <a:noFill/>
                </a:ln>
                <a:solidFill>
                  <a:srgbClr val="02B6CD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 03</a:t>
            </a: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1847116" y="1412776"/>
            <a:ext cx="4032448" cy="4032448"/>
          </a:xfrm>
          <a:prstGeom prst="ellipse">
            <a:avLst/>
          </a:prstGeom>
          <a:solidFill>
            <a:schemeClr val="bg1"/>
          </a:solidFill>
          <a:ln w="12700" cap="sq">
            <a:noFill/>
            <a:miter/>
          </a:ln>
          <a:effectLst>
            <a:outerShdw dist="38100" blurRad="469900" dir="2700000" sx="100000" sy="100000" kx="0" ky="0" algn="tl" rotWithShape="0">
              <a:srgbClr val="000000">
                <a:alpha val="8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6" name="图片"/>
          <p:cNvPicPr>
            <a:picLocks noChangeAspect="1"/>
          </p:cNvPicPr>
          <p:nvPr/>
        </p:nvPicPr>
        <p:blipFill>
          <a:blip r:embed="rId2">
            <a:alphaModFix amt="100000"/>
          </a:blip>
          <a:srcRect l="21019" t="0" r="21019" b="0"/>
          <a:stretch>
            <a:fillRect/>
          </a:stretch>
        </p:blipFill>
        <p:spPr>
          <a:xfrm rot="0" flipH="0" flipV="0">
            <a:off x="2019222" y="1584882"/>
            <a:ext cx="3688235" cy="3688235"/>
          </a:xfrm>
          <a:custGeom>
            <a:avLst/>
            <a:gdLst/>
            <a:rect l="l" t="t" r="r" b="b"/>
            <a:pathLst>
              <a:path w="3688235" h="3688235">
                <a:moveTo>
                  <a:pt x="1844118" y="0"/>
                </a:moveTo>
                <a:cubicBezTo>
                  <a:pt x="2862595" y="0"/>
                  <a:pt x="3688235" y="825640"/>
                  <a:pt x="3688235" y="1844118"/>
                </a:cubicBezTo>
                <a:cubicBezTo>
                  <a:pt x="3688235" y="2862595"/>
                  <a:pt x="2862595" y="3688235"/>
                  <a:pt x="1844118" y="3688235"/>
                </a:cubicBezTo>
                <a:cubicBezTo>
                  <a:pt x="825640" y="3688235"/>
                  <a:pt x="0" y="2862595"/>
                  <a:pt x="0" y="1844118"/>
                </a:cubicBezTo>
                <a:cubicBezTo>
                  <a:pt x="0" y="825640"/>
                  <a:pt x="825640" y="0"/>
                  <a:pt x="1844118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7" name="标题 1"/>
          <p:cNvSpPr txBox="1"/>
          <p:nvPr/>
        </p:nvSpPr>
        <p:spPr>
          <a:xfrm rot="0" flipH="0" flipV="0">
            <a:off x="10347960" y="5077460"/>
            <a:ext cx="3093720" cy="3093720"/>
          </a:xfrm>
          <a:prstGeom prst="ellipse">
            <a:avLst/>
          </a:prstGeom>
          <a:solidFill>
            <a:schemeClr val="accent2">
              <a:alpha val="3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"/>
          <p:cNvPicPr>
            <a:picLocks noChangeAspect="1"/>
          </p:cNvPicPr>
          <p:nvPr/>
        </p:nvPicPr>
        <p:blipFill>
          <a:blip r:embed="rId2">
            <a:alphaModFix amt="100000"/>
          </a:blip>
          <a:srcRect l="16596" t="0" r="16596" b="0"/>
          <a:stretch>
            <a:fillRect/>
          </a:stretch>
        </p:blipFill>
        <p:spPr>
          <a:xfrm rot="0" flipH="0" flipV="0">
            <a:off x="6095998" y="1125539"/>
            <a:ext cx="2425157" cy="231089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图片"/>
          <p:cNvPicPr>
            <a:picLocks noChangeAspect="1"/>
          </p:cNvPicPr>
          <p:nvPr/>
        </p:nvPicPr>
        <p:blipFill>
          <a:blip r:embed="rId3">
            <a:alphaModFix amt="100000"/>
          </a:blip>
          <a:srcRect l="9786" t="0" r="9786" b="0"/>
          <a:stretch>
            <a:fillRect/>
          </a:stretch>
        </p:blipFill>
        <p:spPr>
          <a:xfrm rot="0" flipH="0" flipV="0">
            <a:off x="8621215" y="1747135"/>
            <a:ext cx="1811382" cy="1689294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图片"/>
          <p:cNvPicPr>
            <a:picLocks noChangeAspect="1"/>
          </p:cNvPicPr>
          <p:nvPr/>
        </p:nvPicPr>
        <p:blipFill>
          <a:blip r:embed="rId4">
            <a:alphaModFix amt="100000"/>
          </a:blip>
          <a:srcRect l="14258" t="0" r="14258" b="0"/>
          <a:stretch>
            <a:fillRect/>
          </a:stretch>
        </p:blipFill>
        <p:spPr>
          <a:xfrm rot="0" flipH="0" flipV="0">
            <a:off x="5665651" y="3530190"/>
            <a:ext cx="1811382" cy="1689294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图片"/>
          <p:cNvPicPr>
            <a:picLocks noChangeAspect="1"/>
          </p:cNvPicPr>
          <p:nvPr/>
        </p:nvPicPr>
        <p:blipFill>
          <a:blip r:embed="rId5">
            <a:alphaModFix amt="100000"/>
          </a:blip>
          <a:srcRect l="9637" t="0" r="9637" b="0"/>
          <a:stretch>
            <a:fillRect/>
          </a:stretch>
        </p:blipFill>
        <p:spPr>
          <a:xfrm rot="0" flipH="0" flipV="0">
            <a:off x="7590971" y="3530191"/>
            <a:ext cx="3581854" cy="332781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标题 1"/>
          <p:cNvSpPr txBox="1"/>
          <p:nvPr/>
        </p:nvSpPr>
        <p:spPr>
          <a:xfrm rot="0" flipH="0" flipV="0">
            <a:off x="1094740" y="1888862"/>
            <a:ext cx="936523" cy="55399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10000"/>
              </a:lnSpc>
            </a:pPr>
            <a:r>
              <a:rPr kumimoji="1" lang="en-US" altLang="zh-CN" sz="3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01.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1094740" y="2492009"/>
            <a:ext cx="3921760" cy="307777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External Interfaces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1094740" y="2868503"/>
            <a:ext cx="3921760" cy="95372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974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Detailed description about this title about 20- 30 wordsExternal interfaces define how the system interacts with external entities, including user devices, third- party applications, and external data sources for seamless integration.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1094740" y="3848501"/>
            <a:ext cx="1170604" cy="55399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10000"/>
              </a:lnSpc>
            </a:pPr>
            <a:r>
              <a:rPr kumimoji="1" lang="en-US" altLang="zh-CN" sz="3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02.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1094740" y="4486361"/>
            <a:ext cx="3921760" cy="307777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Internal Components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1094740" y="4860332"/>
            <a:ext cx="3926840" cy="95372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974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Detailed description about this title about 20- 30 wordsInternal components represent the core functionalities and modules of the system, detailing how each part contributes to overall performance and system efficiency.</a:t>
            </a:r>
            <a:endParaRPr kumimoji="1" lang="zh-CN" altLang="en-US"/>
          </a:p>
        </p:txBody>
      </p:sp>
      <p:cxnSp>
        <p:nvCxnSpPr>
          <p:cNvPr id="12" name="线条 1"/>
          <p:cNvCxnSpPr/>
          <p:nvPr/>
        </p:nvCxnSpPr>
        <p:spPr>
          <a:xfrm rot="0" flipH="0" flipV="0">
            <a:off x="271590" y="372584"/>
            <a:ext cx="4033710" cy="0"/>
          </a:xfrm>
          <a:prstGeom prst="line">
            <a:avLst/>
          </a:prstGeom>
          <a:noFill/>
          <a:ln w="6350" cap="sq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</p:cxnSp>
      <p:sp>
        <p:nvSpPr>
          <p:cNvPr id="13" name="标题 1"/>
          <p:cNvSpPr txBox="1"/>
          <p:nvPr/>
        </p:nvSpPr>
        <p:spPr>
          <a:xfrm rot="0" flipH="0" flipV="0">
            <a:off x="561150" y="461384"/>
            <a:ext cx="11006007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2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02B6CD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System Context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0" flipV="0">
            <a:off x="284100" y="225074"/>
            <a:ext cx="66420" cy="6642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15" name="线条 1"/>
          <p:cNvCxnSpPr/>
          <p:nvPr/>
        </p:nvCxnSpPr>
        <p:spPr>
          <a:xfrm rot="16200000" flipH="0" flipV="0">
            <a:off x="138240" y="480534"/>
            <a:ext cx="566610" cy="0"/>
          </a:xfrm>
          <a:prstGeom prst="line">
            <a:avLst/>
          </a:prstGeom>
          <a:noFill/>
          <a:ln w="6350" cap="sq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</p:cxnSp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1" flipV="0">
            <a:off x="2569169" y="1699034"/>
            <a:ext cx="6480000" cy="1728000"/>
          </a:xfrm>
          <a:prstGeom prst="roundRect">
            <a:avLst>
              <a:gd name="adj" fmla="val 7202"/>
            </a:avLst>
          </a:prstGeom>
          <a:solidFill>
            <a:schemeClr val="bg1">
              <a:lumMod val="95000"/>
            </a:schemeClr>
          </a:solidFill>
          <a:ln w="57150" cap="rnd">
            <a:noFill/>
            <a:round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1" flipV="0">
            <a:off x="3130131" y="3789660"/>
            <a:ext cx="6480000" cy="1728000"/>
          </a:xfrm>
          <a:prstGeom prst="roundRect">
            <a:avLst>
              <a:gd name="adj" fmla="val 7683"/>
            </a:avLst>
          </a:prstGeom>
          <a:solidFill>
            <a:schemeClr val="bg1">
              <a:lumMod val="95000"/>
            </a:schemeClr>
          </a:solidFill>
          <a:ln w="57150" cap="rnd">
            <a:noFill/>
            <a:round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10800000" flipH="0" flipV="0">
            <a:off x="952131" y="1517722"/>
            <a:ext cx="2340000" cy="2090625"/>
          </a:xfrm>
          <a:custGeom>
            <a:avLst/>
            <a:gdLst>
              <a:gd name="connsiteX0" fmla="*/ 5240153 w 7498005"/>
              <a:gd name="connsiteY0" fmla="*/ 0 h 6698932"/>
              <a:gd name="connsiteX1" fmla="*/ 2257875 w 7498005"/>
              <a:gd name="connsiteY1" fmla="*/ 0 h 6698932"/>
              <a:gd name="connsiteX2" fmla="*/ 1593887 w 7498005"/>
              <a:gd name="connsiteY2" fmla="*/ 383381 h 6698932"/>
              <a:gd name="connsiteX3" fmla="*/ 102653 w 7498005"/>
              <a:gd name="connsiteY3" fmla="*/ 2966085 h 6698932"/>
              <a:gd name="connsiteX4" fmla="*/ 102653 w 7498005"/>
              <a:gd name="connsiteY4" fmla="*/ 3732848 h 6698932"/>
              <a:gd name="connsiteX5" fmla="*/ 1593887 w 7498005"/>
              <a:gd name="connsiteY5" fmla="*/ 6315551 h 6698932"/>
              <a:gd name="connsiteX6" fmla="*/ 2257875 w 7498005"/>
              <a:gd name="connsiteY6" fmla="*/ 6698933 h 6698932"/>
              <a:gd name="connsiteX7" fmla="*/ 5240153 w 7498005"/>
              <a:gd name="connsiteY7" fmla="*/ 6698933 h 6698932"/>
              <a:gd name="connsiteX8" fmla="*/ 5904140 w 7498005"/>
              <a:gd name="connsiteY8" fmla="*/ 6315551 h 6698932"/>
              <a:gd name="connsiteX9" fmla="*/ 7395279 w 7498005"/>
              <a:gd name="connsiteY9" fmla="*/ 3732848 h 6698932"/>
              <a:gd name="connsiteX10" fmla="*/ 7395279 w 7498005"/>
              <a:gd name="connsiteY10" fmla="*/ 2966085 h 6698932"/>
              <a:gd name="connsiteX11" fmla="*/ 5904140 w 7498005"/>
              <a:gd name="connsiteY11" fmla="*/ 383381 h 6698932"/>
              <a:gd name="connsiteX12" fmla="*/ 5240153 w 7498005"/>
              <a:gd name="connsiteY12" fmla="*/ 0 h 6698932"/>
            </a:gdLst>
            <a:rect l="l" t="t" r="r" b="b"/>
            <a:pathLst>
              <a:path w="7498005" h="6698932">
                <a:moveTo>
                  <a:pt x="5240153" y="0"/>
                </a:moveTo>
                <a:lnTo>
                  <a:pt x="2257875" y="0"/>
                </a:lnTo>
                <a:cubicBezTo>
                  <a:pt x="1983945" y="-2"/>
                  <a:pt x="1730838" y="146145"/>
                  <a:pt x="1593887" y="383381"/>
                </a:cubicBezTo>
                <a:lnTo>
                  <a:pt x="102653" y="2966085"/>
                </a:lnTo>
                <a:cubicBezTo>
                  <a:pt x="-34218" y="3203353"/>
                  <a:pt x="-34218" y="3495580"/>
                  <a:pt x="102653" y="3732848"/>
                </a:cubicBezTo>
                <a:lnTo>
                  <a:pt x="1593887" y="6315551"/>
                </a:lnTo>
                <a:cubicBezTo>
                  <a:pt x="1730838" y="6552790"/>
                  <a:pt x="1983945" y="6698933"/>
                  <a:pt x="2257875" y="6698933"/>
                </a:cubicBezTo>
                <a:lnTo>
                  <a:pt x="5240153" y="6698933"/>
                </a:lnTo>
                <a:cubicBezTo>
                  <a:pt x="5514082" y="6698933"/>
                  <a:pt x="5767190" y="6552790"/>
                  <a:pt x="5904140" y="6315551"/>
                </a:cubicBezTo>
                <a:lnTo>
                  <a:pt x="7395279" y="3732848"/>
                </a:lnTo>
                <a:cubicBezTo>
                  <a:pt x="7532248" y="3495609"/>
                  <a:pt x="7532248" y="3203324"/>
                  <a:pt x="7395279" y="2966085"/>
                </a:cubicBezTo>
                <a:lnTo>
                  <a:pt x="5904140" y="383381"/>
                </a:lnTo>
                <a:cubicBezTo>
                  <a:pt x="5767190" y="146145"/>
                  <a:pt x="5514082" y="-2"/>
                  <a:pt x="5240153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2700000" scaled="0"/>
          </a:gradFill>
          <a:ln w="50800" cap="flat">
            <a:noFill/>
            <a:miter/>
          </a:ln>
          <a:effectLst>
            <a:outerShdw dist="127000" blurRad="508000" dir="3000000" sx="102000" sy="102000" kx="0" ky="0" algn="t" rotWithShape="0">
              <a:schemeClr val="accent1"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10800000" flipH="0" flipV="0">
            <a:off x="8887169" y="3608347"/>
            <a:ext cx="2340000" cy="2090625"/>
          </a:xfrm>
          <a:custGeom>
            <a:avLst/>
            <a:gdLst>
              <a:gd name="connsiteX0" fmla="*/ 5240153 w 7498005"/>
              <a:gd name="connsiteY0" fmla="*/ 0 h 6698932"/>
              <a:gd name="connsiteX1" fmla="*/ 2257875 w 7498005"/>
              <a:gd name="connsiteY1" fmla="*/ 0 h 6698932"/>
              <a:gd name="connsiteX2" fmla="*/ 1593887 w 7498005"/>
              <a:gd name="connsiteY2" fmla="*/ 383381 h 6698932"/>
              <a:gd name="connsiteX3" fmla="*/ 102653 w 7498005"/>
              <a:gd name="connsiteY3" fmla="*/ 2966085 h 6698932"/>
              <a:gd name="connsiteX4" fmla="*/ 102653 w 7498005"/>
              <a:gd name="connsiteY4" fmla="*/ 3732848 h 6698932"/>
              <a:gd name="connsiteX5" fmla="*/ 1593887 w 7498005"/>
              <a:gd name="connsiteY5" fmla="*/ 6315551 h 6698932"/>
              <a:gd name="connsiteX6" fmla="*/ 2257875 w 7498005"/>
              <a:gd name="connsiteY6" fmla="*/ 6698933 h 6698932"/>
              <a:gd name="connsiteX7" fmla="*/ 5240153 w 7498005"/>
              <a:gd name="connsiteY7" fmla="*/ 6698933 h 6698932"/>
              <a:gd name="connsiteX8" fmla="*/ 5904140 w 7498005"/>
              <a:gd name="connsiteY8" fmla="*/ 6315551 h 6698932"/>
              <a:gd name="connsiteX9" fmla="*/ 7395279 w 7498005"/>
              <a:gd name="connsiteY9" fmla="*/ 3732848 h 6698932"/>
              <a:gd name="connsiteX10" fmla="*/ 7395279 w 7498005"/>
              <a:gd name="connsiteY10" fmla="*/ 2966085 h 6698932"/>
              <a:gd name="connsiteX11" fmla="*/ 5904140 w 7498005"/>
              <a:gd name="connsiteY11" fmla="*/ 383381 h 6698932"/>
              <a:gd name="connsiteX12" fmla="*/ 5240153 w 7498005"/>
              <a:gd name="connsiteY12" fmla="*/ 0 h 6698932"/>
            </a:gdLst>
            <a:rect l="l" t="t" r="r" b="b"/>
            <a:pathLst>
              <a:path w="7498005" h="6698932">
                <a:moveTo>
                  <a:pt x="5240153" y="0"/>
                </a:moveTo>
                <a:lnTo>
                  <a:pt x="2257875" y="0"/>
                </a:lnTo>
                <a:cubicBezTo>
                  <a:pt x="1983945" y="-2"/>
                  <a:pt x="1730838" y="146145"/>
                  <a:pt x="1593887" y="383381"/>
                </a:cubicBezTo>
                <a:lnTo>
                  <a:pt x="102653" y="2966085"/>
                </a:lnTo>
                <a:cubicBezTo>
                  <a:pt x="-34218" y="3203353"/>
                  <a:pt x="-34218" y="3495580"/>
                  <a:pt x="102653" y="3732848"/>
                </a:cubicBezTo>
                <a:lnTo>
                  <a:pt x="1593887" y="6315551"/>
                </a:lnTo>
                <a:cubicBezTo>
                  <a:pt x="1730838" y="6552790"/>
                  <a:pt x="1983945" y="6698933"/>
                  <a:pt x="2257875" y="6698933"/>
                </a:cubicBezTo>
                <a:lnTo>
                  <a:pt x="5240153" y="6698933"/>
                </a:lnTo>
                <a:cubicBezTo>
                  <a:pt x="5514082" y="6698933"/>
                  <a:pt x="5767190" y="6552790"/>
                  <a:pt x="5904140" y="6315551"/>
                </a:cubicBezTo>
                <a:lnTo>
                  <a:pt x="7395279" y="3732848"/>
                </a:lnTo>
                <a:cubicBezTo>
                  <a:pt x="7532248" y="3495609"/>
                  <a:pt x="7532248" y="3203324"/>
                  <a:pt x="7395279" y="2966085"/>
                </a:cubicBezTo>
                <a:lnTo>
                  <a:pt x="5904140" y="383381"/>
                </a:lnTo>
                <a:cubicBezTo>
                  <a:pt x="5767190" y="146145"/>
                  <a:pt x="5514082" y="-2"/>
                  <a:pt x="5240153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2700000" scaled="0"/>
          </a:gradFill>
          <a:ln w="50800" cap="flat">
            <a:noFill/>
            <a:miter/>
          </a:ln>
          <a:effectLst>
            <a:outerShdw dist="127000" blurRad="508000" dir="3000000" sx="102000" sy="102000" kx="0" ky="0" algn="t" rotWithShape="0">
              <a:schemeClr val="accent1"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3569650" y="2369983"/>
            <a:ext cx="5040000" cy="79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044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Detailed description about this title about 20- 30 wordsData retrieval services provide mechanisms for fetching data from databases or external services, ensuring quick access and response times for user queries and applications.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3569650" y="1946274"/>
            <a:ext cx="5040000" cy="36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Data Retrieval Services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3569650" y="4460230"/>
            <a:ext cx="5040000" cy="79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044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Detailed description about this title about 20- 30 wordsUser management APIs facilitate the creation, authentication, and management of user accounts, providing secure access control and enhancing user experience across the system.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3569650" y="4036520"/>
            <a:ext cx="5040000" cy="36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User Management APIs</a:t>
            </a:r>
            <a:endParaRPr kumimoji="1" lang="zh-CN" altLang="en-US"/>
          </a:p>
        </p:txBody>
      </p:sp>
      <p:pic>
        <p:nvPicPr>
          <p:cNvPr id="10" name="图片"/>
          <p:cNvPicPr>
            <a:picLocks noChangeAspect="1"/>
          </p:cNvPicPr>
          <p:nvPr/>
        </p:nvPicPr>
        <p:blipFill>
          <a:blip r:embed="rId2">
            <a:alphaModFix amt="100000"/>
          </a:blip>
          <a:srcRect l="26435" t="1797" r="5472" b="2638"/>
          <a:stretch>
            <a:fillRect/>
          </a:stretch>
        </p:blipFill>
        <p:spPr>
          <a:xfrm rot="0" flipH="0" flipV="0">
            <a:off x="9049169" y="3753083"/>
            <a:ext cx="2016001" cy="1801155"/>
          </a:xfrm>
          <a:custGeom>
            <a:avLst/>
            <a:gdLst/>
            <a:rect l="l" t="t" r="r" b="b"/>
            <a:pathLst>
              <a:path w="2016001" h="1801155">
                <a:moveTo>
                  <a:pt x="607073" y="0"/>
                </a:moveTo>
                <a:lnTo>
                  <a:pt x="1408923" y="0"/>
                </a:lnTo>
                <a:cubicBezTo>
                  <a:pt x="1482575" y="0"/>
                  <a:pt x="1550628" y="39294"/>
                  <a:pt x="1587450" y="103081"/>
                </a:cubicBezTo>
                <a:lnTo>
                  <a:pt x="1988401" y="797497"/>
                </a:lnTo>
                <a:cubicBezTo>
                  <a:pt x="2025201" y="861292"/>
                  <a:pt x="2025201" y="939863"/>
                  <a:pt x="1988401" y="1003658"/>
                </a:cubicBezTo>
                <a:lnTo>
                  <a:pt x="1587450" y="1698075"/>
                </a:lnTo>
                <a:cubicBezTo>
                  <a:pt x="1550628" y="1761861"/>
                  <a:pt x="1482575" y="1801156"/>
                  <a:pt x="1408923" y="1801155"/>
                </a:cubicBezTo>
                <a:lnTo>
                  <a:pt x="607073" y="1801155"/>
                </a:lnTo>
                <a:cubicBezTo>
                  <a:pt x="533421" y="1801156"/>
                  <a:pt x="465368" y="1761861"/>
                  <a:pt x="428546" y="1698075"/>
                </a:cubicBezTo>
                <a:lnTo>
                  <a:pt x="27621" y="1003658"/>
                </a:lnTo>
                <a:cubicBezTo>
                  <a:pt x="-9206" y="939871"/>
                  <a:pt x="-9206" y="861284"/>
                  <a:pt x="27621" y="797497"/>
                </a:cubicBezTo>
                <a:lnTo>
                  <a:pt x="428546" y="103081"/>
                </a:lnTo>
                <a:cubicBezTo>
                  <a:pt x="465368" y="39294"/>
                  <a:pt x="533421" y="0"/>
                  <a:pt x="607073" y="0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11" name="图片"/>
          <p:cNvPicPr>
            <a:picLocks noChangeAspect="1"/>
          </p:cNvPicPr>
          <p:nvPr/>
        </p:nvPicPr>
        <p:blipFill>
          <a:blip r:embed="rId3">
            <a:alphaModFix amt="100000"/>
          </a:blip>
          <a:srcRect l="18865" t="17158" r="19907" b="779"/>
          <a:stretch>
            <a:fillRect/>
          </a:stretch>
        </p:blipFill>
        <p:spPr>
          <a:xfrm rot="0" flipH="0" flipV="0">
            <a:off x="1114130" y="1662456"/>
            <a:ext cx="2016001" cy="1801155"/>
          </a:xfrm>
          <a:custGeom>
            <a:avLst/>
            <a:gdLst/>
            <a:rect l="l" t="t" r="r" b="b"/>
            <a:pathLst>
              <a:path w="2016001" h="1801155">
                <a:moveTo>
                  <a:pt x="607073" y="0"/>
                </a:moveTo>
                <a:lnTo>
                  <a:pt x="1408923" y="0"/>
                </a:lnTo>
                <a:cubicBezTo>
                  <a:pt x="1482575" y="0"/>
                  <a:pt x="1550628" y="39294"/>
                  <a:pt x="1587450" y="103080"/>
                </a:cubicBezTo>
                <a:lnTo>
                  <a:pt x="1988401" y="797497"/>
                </a:lnTo>
                <a:cubicBezTo>
                  <a:pt x="2025201" y="861292"/>
                  <a:pt x="2025201" y="939863"/>
                  <a:pt x="1988401" y="1003658"/>
                </a:cubicBezTo>
                <a:lnTo>
                  <a:pt x="1587450" y="1698075"/>
                </a:lnTo>
                <a:cubicBezTo>
                  <a:pt x="1550628" y="1761861"/>
                  <a:pt x="1482575" y="1801156"/>
                  <a:pt x="1408923" y="1801155"/>
                </a:cubicBezTo>
                <a:lnTo>
                  <a:pt x="607073" y="1801155"/>
                </a:lnTo>
                <a:cubicBezTo>
                  <a:pt x="533421" y="1801156"/>
                  <a:pt x="465368" y="1761861"/>
                  <a:pt x="428546" y="1698075"/>
                </a:cubicBezTo>
                <a:lnTo>
                  <a:pt x="27621" y="1003658"/>
                </a:lnTo>
                <a:cubicBezTo>
                  <a:pt x="-9206" y="939871"/>
                  <a:pt x="-9206" y="861284"/>
                  <a:pt x="27621" y="797497"/>
                </a:cubicBezTo>
                <a:lnTo>
                  <a:pt x="428546" y="103080"/>
                </a:lnTo>
                <a:cubicBezTo>
                  <a:pt x="465368" y="39294"/>
                  <a:pt x="533421" y="0"/>
                  <a:pt x="607073" y="0"/>
                </a:cubicBezTo>
                <a:close/>
              </a:path>
            </a:pathLst>
          </a:custGeom>
          <a:noFill/>
          <a:ln>
            <a:noFill/>
          </a:ln>
        </p:spPr>
      </p:pic>
      <p:cxnSp>
        <p:nvCxnSpPr>
          <p:cNvPr id="12" name="线条 1"/>
          <p:cNvCxnSpPr/>
          <p:nvPr/>
        </p:nvCxnSpPr>
        <p:spPr>
          <a:xfrm rot="0" flipH="0" flipV="0">
            <a:off x="271590" y="372584"/>
            <a:ext cx="4033710" cy="0"/>
          </a:xfrm>
          <a:prstGeom prst="line">
            <a:avLst/>
          </a:prstGeom>
          <a:noFill/>
          <a:ln w="6350" cap="sq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</p:cxnSp>
      <p:sp>
        <p:nvSpPr>
          <p:cNvPr id="13" name="标题 1"/>
          <p:cNvSpPr txBox="1"/>
          <p:nvPr/>
        </p:nvSpPr>
        <p:spPr>
          <a:xfrm rot="0" flipH="0" flipV="0">
            <a:off x="561150" y="461384"/>
            <a:ext cx="11006007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2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02B6CD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Services and APIs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0" flipV="0">
            <a:off x="284100" y="225074"/>
            <a:ext cx="66420" cy="6642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15" name="线条 1"/>
          <p:cNvCxnSpPr/>
          <p:nvPr/>
        </p:nvCxnSpPr>
        <p:spPr>
          <a:xfrm rot="16200000" flipH="0" flipV="0">
            <a:off x="138240" y="480534"/>
            <a:ext cx="566610" cy="0"/>
          </a:xfrm>
          <a:prstGeom prst="line">
            <a:avLst/>
          </a:prstGeom>
          <a:noFill/>
          <a:ln w="6350" cap="sq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</p:cxnSp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3149600" y="1499937"/>
            <a:ext cx="2743199" cy="3320716"/>
          </a:xfrm>
          <a:prstGeom prst="roundRect">
            <a:avLst>
              <a:gd name="adj" fmla="val 4965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0" flipV="0">
            <a:off x="660400" y="2193757"/>
            <a:ext cx="4959684" cy="3320716"/>
          </a:xfrm>
          <a:prstGeom prst="roundRect">
            <a:avLst>
              <a:gd name="adj" fmla="val 4965"/>
            </a:avLst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886616" y="3710621"/>
            <a:ext cx="4507249" cy="1314919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385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Detailed description about this title about 20- 30 wordsEntity relationship diagrams visually represent the data entities and their relationships within the system, aiding in database design and understanding data flow.</a:t>
            </a: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4092691" y="1621801"/>
            <a:ext cx="857016" cy="455652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3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01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5400000" flipH="0" flipV="0">
            <a:off x="836025" y="2278818"/>
            <a:ext cx="120320" cy="47157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lumMod val="40000"/>
              <a:lumOff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16200000" flipH="1" flipV="0">
            <a:off x="4908693" y="4560715"/>
            <a:ext cx="139512" cy="1285037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lumMod val="40000"/>
              <a:lumOff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886617" y="2859511"/>
            <a:ext cx="4507249" cy="851109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2B6CD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Entity Relationship Diagrams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8775701" y="1499937"/>
            <a:ext cx="2743199" cy="3320716"/>
          </a:xfrm>
          <a:prstGeom prst="roundRect">
            <a:avLst>
              <a:gd name="adj" fmla="val 4965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6286501" y="2193757"/>
            <a:ext cx="4959684" cy="3320716"/>
          </a:xfrm>
          <a:prstGeom prst="roundRect">
            <a:avLst>
              <a:gd name="adj" fmla="val 4965"/>
            </a:avLst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6512717" y="3710621"/>
            <a:ext cx="4507249" cy="1314919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164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Detailed description about this title about 20- 30 wordsData storage mechanisms outline the strategies for data persistence, including database types, file storage options, and caching methods, ensuring efficient data management and retrieval.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0" flipV="0">
            <a:off x="9718792" y="1621801"/>
            <a:ext cx="857016" cy="455652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3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02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5400000" flipH="0" flipV="0">
            <a:off x="6462126" y="2278818"/>
            <a:ext cx="120320" cy="47157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lumMod val="40000"/>
              <a:lumOff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16200000" flipH="1" flipV="0">
            <a:off x="10534794" y="4560715"/>
            <a:ext cx="139512" cy="1285037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lumMod val="40000"/>
              <a:lumOff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0" flipH="0" flipV="0">
            <a:off x="6512718" y="2859511"/>
            <a:ext cx="4507249" cy="851109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2B6CD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Data Storage Mechanisms</a:t>
            </a:r>
            <a:endParaRPr kumimoji="1" lang="zh-CN" altLang="en-US"/>
          </a:p>
        </p:txBody>
      </p:sp>
      <p:cxnSp>
        <p:nvCxnSpPr>
          <p:cNvPr id="16" name="线条 1"/>
          <p:cNvCxnSpPr/>
          <p:nvPr/>
        </p:nvCxnSpPr>
        <p:spPr>
          <a:xfrm rot="0" flipH="0" flipV="0">
            <a:off x="271590" y="372584"/>
            <a:ext cx="4033710" cy="0"/>
          </a:xfrm>
          <a:prstGeom prst="line">
            <a:avLst/>
          </a:prstGeom>
          <a:noFill/>
          <a:ln w="6350" cap="sq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</p:cxnSp>
      <p:sp>
        <p:nvSpPr>
          <p:cNvPr id="17" name="标题 1"/>
          <p:cNvSpPr txBox="1"/>
          <p:nvPr/>
        </p:nvSpPr>
        <p:spPr>
          <a:xfrm rot="0" flipH="0" flipV="0">
            <a:off x="561150" y="461384"/>
            <a:ext cx="11006007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2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02B6CD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Data Models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0" flipH="0" flipV="0">
            <a:off x="284100" y="225074"/>
            <a:ext cx="66420" cy="6642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19" name="线条 1"/>
          <p:cNvCxnSpPr/>
          <p:nvPr/>
        </p:nvCxnSpPr>
        <p:spPr>
          <a:xfrm rot="16200000" flipH="0" flipV="0">
            <a:off x="138240" y="480534"/>
            <a:ext cx="566610" cy="0"/>
          </a:xfrm>
          <a:prstGeom prst="line">
            <a:avLst/>
          </a:prstGeom>
          <a:noFill/>
          <a:ln w="6350" cap="sq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</p:cxnSp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-5283200" y="-1074420"/>
            <a:ext cx="9006840" cy="9006840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0" flipV="0">
            <a:off x="6279521" y="3399680"/>
            <a:ext cx="4751699" cy="210196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40000"/>
              </a:lnSpc>
            </a:pPr>
            <a:r>
              <a:rPr kumimoji="1" lang="en-US" altLang="zh-CN" sz="22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Implementation and Scaling Strategies</a:t>
            </a: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6279521" y="2286000"/>
            <a:ext cx="2774209" cy="100584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00000"/>
              </a:lnSpc>
            </a:pPr>
            <a:r>
              <a:rPr kumimoji="1" lang="en-US" altLang="zh-CN" sz="8000">
                <a:ln w="12700">
                  <a:noFill/>
                </a:ln>
                <a:solidFill>
                  <a:srgbClr val="02B6CD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 04</a:t>
            </a: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1847116" y="1412776"/>
            <a:ext cx="4032448" cy="4032448"/>
          </a:xfrm>
          <a:prstGeom prst="ellipse">
            <a:avLst/>
          </a:prstGeom>
          <a:solidFill>
            <a:schemeClr val="bg1"/>
          </a:solidFill>
          <a:ln w="12700" cap="sq">
            <a:noFill/>
            <a:miter/>
          </a:ln>
          <a:effectLst>
            <a:outerShdw dist="38100" blurRad="469900" dir="2700000" sx="100000" sy="100000" kx="0" ky="0" algn="tl" rotWithShape="0">
              <a:srgbClr val="000000">
                <a:alpha val="8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6" name="图片"/>
          <p:cNvPicPr>
            <a:picLocks noChangeAspect="1"/>
          </p:cNvPicPr>
          <p:nvPr/>
        </p:nvPicPr>
        <p:blipFill>
          <a:blip r:embed="rId2">
            <a:alphaModFix amt="100000"/>
          </a:blip>
          <a:srcRect l="21019" t="0" r="21019" b="0"/>
          <a:stretch>
            <a:fillRect/>
          </a:stretch>
        </p:blipFill>
        <p:spPr>
          <a:xfrm rot="0" flipH="0" flipV="0">
            <a:off x="2019222" y="1584882"/>
            <a:ext cx="3688235" cy="3688235"/>
          </a:xfrm>
          <a:custGeom>
            <a:avLst/>
            <a:gdLst/>
            <a:rect l="l" t="t" r="r" b="b"/>
            <a:pathLst>
              <a:path w="3688235" h="3688235">
                <a:moveTo>
                  <a:pt x="1844118" y="0"/>
                </a:moveTo>
                <a:cubicBezTo>
                  <a:pt x="2862595" y="0"/>
                  <a:pt x="3688235" y="825640"/>
                  <a:pt x="3688235" y="1844118"/>
                </a:cubicBezTo>
                <a:cubicBezTo>
                  <a:pt x="3688235" y="2862595"/>
                  <a:pt x="2862595" y="3688235"/>
                  <a:pt x="1844118" y="3688235"/>
                </a:cubicBezTo>
                <a:cubicBezTo>
                  <a:pt x="825640" y="3688235"/>
                  <a:pt x="0" y="2862595"/>
                  <a:pt x="0" y="1844118"/>
                </a:cubicBezTo>
                <a:cubicBezTo>
                  <a:pt x="0" y="825640"/>
                  <a:pt x="825640" y="0"/>
                  <a:pt x="1844118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7" name="标题 1"/>
          <p:cNvSpPr txBox="1"/>
          <p:nvPr/>
        </p:nvSpPr>
        <p:spPr>
          <a:xfrm rot="0" flipH="0" flipV="0">
            <a:off x="10347960" y="5077460"/>
            <a:ext cx="3093720" cy="3093720"/>
          </a:xfrm>
          <a:prstGeom prst="ellipse">
            <a:avLst/>
          </a:prstGeom>
          <a:solidFill>
            <a:schemeClr val="accent2">
              <a:alpha val="3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3821700" y="1428499"/>
            <a:ext cx="4577331" cy="4577331"/>
          </a:xfrm>
          <a:prstGeom prst="ellipse">
            <a:avLst/>
          </a:prstGeom>
          <a:noFill/>
          <a:ln w="3175" cap="sq">
            <a:solidFill>
              <a:schemeClr val="accent1">
                <a:alpha val="7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3181976" flipH="0" flipV="0">
            <a:off x="6542373" y="2939019"/>
            <a:ext cx="1995208" cy="1630968"/>
          </a:xfrm>
          <a:custGeom>
            <a:avLst/>
            <a:gdLst>
              <a:gd name="connsiteX0" fmla="*/ 64982 w 1995208"/>
              <a:gd name="connsiteY0" fmla="*/ 0 h 1630968"/>
              <a:gd name="connsiteX1" fmla="*/ 1991391 w 1995208"/>
              <a:gd name="connsiteY1" fmla="*/ 1417271 h 1630968"/>
              <a:gd name="connsiteX2" fmla="*/ 1995208 w 1995208"/>
              <a:gd name="connsiteY2" fmla="*/ 1432116 h 1630968"/>
              <a:gd name="connsiteX3" fmla="*/ 1993063 w 1995208"/>
              <a:gd name="connsiteY3" fmla="*/ 1436131 h 1630968"/>
              <a:gd name="connsiteX4" fmla="*/ 1638809 w 1995208"/>
              <a:gd name="connsiteY4" fmla="*/ 1630878 h 1630968"/>
              <a:gd name="connsiteX5" fmla="*/ 1470759 w 1995208"/>
              <a:gd name="connsiteY5" fmla="*/ 1600921 h 1630968"/>
              <a:gd name="connsiteX6" fmla="*/ 1451238 w 1995208"/>
              <a:gd name="connsiteY6" fmla="*/ 1590992 h 1630968"/>
              <a:gd name="connsiteX7" fmla="*/ 1450137 w 1995208"/>
              <a:gd name="connsiteY7" fmla="*/ 1586711 h 1630968"/>
              <a:gd name="connsiteX8" fmla="*/ 215884 w 1995208"/>
              <a:gd name="connsiteY8" fmla="*/ 577266 h 1630968"/>
              <a:gd name="connsiteX9" fmla="*/ 107108 w 1995208"/>
              <a:gd name="connsiteY9" fmla="*/ 571774 h 1630968"/>
              <a:gd name="connsiteX10" fmla="*/ 114553 w 1995208"/>
              <a:gd name="connsiteY10" fmla="*/ 557136 h 1630968"/>
              <a:gd name="connsiteX11" fmla="*/ 150231 w 1995208"/>
              <a:gd name="connsiteY11" fmla="*/ 356996 h 1630968"/>
              <a:gd name="connsiteX12" fmla="*/ 58089 w 1995208"/>
              <a:gd name="connsiteY12" fmla="*/ 72093 h 1630968"/>
              <a:gd name="connsiteX13" fmla="*/ 0 w 1995208"/>
              <a:gd name="connsiteY13" fmla="*/ 3281 h 1630968"/>
              <a:gd name="connsiteX14" fmla="*/ 64982 w 1995208"/>
              <a:gd name="connsiteY14" fmla="*/ 0 h 1630968"/>
            </a:gdLst>
            <a:rect l="l" t="t" r="r" b="b"/>
            <a:pathLst>
              <a:path w="1995208" h="1630968">
                <a:moveTo>
                  <a:pt x="64982" y="0"/>
                </a:moveTo>
                <a:cubicBezTo>
                  <a:pt x="970115" y="0"/>
                  <a:pt x="1736004" y="596176"/>
                  <a:pt x="1991391" y="1417271"/>
                </a:cubicBezTo>
                <a:lnTo>
                  <a:pt x="1995208" y="1432116"/>
                </a:lnTo>
                <a:lnTo>
                  <a:pt x="1993063" y="1436131"/>
                </a:lnTo>
                <a:cubicBezTo>
                  <a:pt x="1916651" y="1551153"/>
                  <a:pt x="1786986" y="1627886"/>
                  <a:pt x="1638809" y="1630878"/>
                </a:cubicBezTo>
                <a:cubicBezTo>
                  <a:pt x="1579538" y="1632075"/>
                  <a:pt x="1522751" y="1621364"/>
                  <a:pt x="1470759" y="1600921"/>
                </a:cubicBezTo>
                <a:lnTo>
                  <a:pt x="1451238" y="1590992"/>
                </a:lnTo>
                <a:lnTo>
                  <a:pt x="1450137" y="1586711"/>
                </a:lnTo>
                <a:cubicBezTo>
                  <a:pt x="1280989" y="1042880"/>
                  <a:pt x="799731" y="636559"/>
                  <a:pt x="215884" y="577266"/>
                </a:cubicBezTo>
                <a:lnTo>
                  <a:pt x="107108" y="571774"/>
                </a:lnTo>
                <a:lnTo>
                  <a:pt x="114553" y="557136"/>
                </a:lnTo>
                <a:cubicBezTo>
                  <a:pt x="138900" y="495217"/>
                  <a:pt x="151657" y="427585"/>
                  <a:pt x="150231" y="356996"/>
                </a:cubicBezTo>
                <a:cubicBezTo>
                  <a:pt x="148093" y="251113"/>
                  <a:pt x="114339" y="153166"/>
                  <a:pt x="58089" y="72093"/>
                </a:cubicBezTo>
                <a:lnTo>
                  <a:pt x="0" y="3281"/>
                </a:lnTo>
                <a:lnTo>
                  <a:pt x="64982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20000"/>
                  <a:lumOff val="80000"/>
                  <a:alpha val="0"/>
                </a:schemeClr>
              </a:gs>
              <a:gs pos="75000">
                <a:schemeClr val="accent1">
                  <a:lumMod val="20000"/>
                  <a:lumOff val="80000"/>
                </a:schemeClr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3181976" flipH="0" flipV="0">
            <a:off x="3643399" y="2433548"/>
            <a:ext cx="2230936" cy="2236868"/>
          </a:xfrm>
          <a:custGeom>
            <a:avLst/>
            <a:gdLst>
              <a:gd name="connsiteX0" fmla="*/ 265454 w 2230936"/>
              <a:gd name="connsiteY0" fmla="*/ 91 h 2236868"/>
              <a:gd name="connsiteX1" fmla="*/ 567748 w 2230936"/>
              <a:gd name="connsiteY1" fmla="*/ 130703 h 2236868"/>
              <a:gd name="connsiteX2" fmla="*/ 576660 w 2230936"/>
              <a:gd name="connsiteY2" fmla="*/ 141704 h 2236868"/>
              <a:gd name="connsiteX3" fmla="*/ 572718 w 2230936"/>
              <a:gd name="connsiteY3" fmla="*/ 219775 h 2236868"/>
              <a:gd name="connsiteX4" fmla="*/ 2020017 w 2230936"/>
              <a:gd name="connsiteY4" fmla="*/ 1667074 h 2236868"/>
              <a:gd name="connsiteX5" fmla="*/ 2155598 w 2230936"/>
              <a:gd name="connsiteY5" fmla="*/ 1660228 h 2236868"/>
              <a:gd name="connsiteX6" fmla="*/ 2146283 w 2230936"/>
              <a:gd name="connsiteY6" fmla="*/ 1676846 h 2236868"/>
              <a:gd name="connsiteX7" fmla="*/ 2102554 w 2230936"/>
              <a:gd name="connsiteY7" fmla="*/ 1875382 h 2236868"/>
              <a:gd name="connsiteX8" fmla="*/ 2183119 w 2230936"/>
              <a:gd name="connsiteY8" fmla="*/ 2163773 h 2236868"/>
              <a:gd name="connsiteX9" fmla="*/ 2230936 w 2230936"/>
              <a:gd name="connsiteY9" fmla="*/ 2225293 h 2236868"/>
              <a:gd name="connsiteX10" fmla="*/ 2223329 w 2230936"/>
              <a:gd name="connsiteY10" fmla="*/ 2226454 h 2236868"/>
              <a:gd name="connsiteX11" fmla="*/ 2017093 w 2230936"/>
              <a:gd name="connsiteY11" fmla="*/ 2236868 h 2236868"/>
              <a:gd name="connsiteX12" fmla="*/ 0 w 2230936"/>
              <a:gd name="connsiteY12" fmla="*/ 219775 h 2236868"/>
              <a:gd name="connsiteX13" fmla="*/ 7039 w 2230936"/>
              <a:gd name="connsiteY13" fmla="*/ 80380 h 2236868"/>
              <a:gd name="connsiteX14" fmla="*/ 23304 w 2230936"/>
              <a:gd name="connsiteY14" fmla="*/ 67738 h 2236868"/>
              <a:gd name="connsiteX15" fmla="*/ 265454 w 2230936"/>
              <a:gd name="connsiteY15" fmla="*/ 91 h 2236868"/>
            </a:gdLst>
            <a:rect l="l" t="t" r="r" b="b"/>
            <a:pathLst>
              <a:path w="2230936" h="2236868">
                <a:moveTo>
                  <a:pt x="265454" y="91"/>
                </a:moveTo>
                <a:cubicBezTo>
                  <a:pt x="383996" y="2485"/>
                  <a:pt x="490690" y="52073"/>
                  <a:pt x="567748" y="130703"/>
                </a:cubicBezTo>
                <a:lnTo>
                  <a:pt x="576660" y="141704"/>
                </a:lnTo>
                <a:lnTo>
                  <a:pt x="572718" y="219775"/>
                </a:lnTo>
                <a:cubicBezTo>
                  <a:pt x="572718" y="1019096"/>
                  <a:pt x="1220696" y="1667074"/>
                  <a:pt x="2020017" y="1667074"/>
                </a:cubicBezTo>
                <a:lnTo>
                  <a:pt x="2155598" y="1660228"/>
                </a:lnTo>
                <a:lnTo>
                  <a:pt x="2146283" y="1676846"/>
                </a:lnTo>
                <a:cubicBezTo>
                  <a:pt x="2119457" y="1737732"/>
                  <a:pt x="2103980" y="1804793"/>
                  <a:pt x="2102554" y="1875382"/>
                </a:cubicBezTo>
                <a:cubicBezTo>
                  <a:pt x="2100416" y="1981266"/>
                  <a:pt x="2130188" y="2080495"/>
                  <a:pt x="2183119" y="2163773"/>
                </a:cubicBezTo>
                <a:lnTo>
                  <a:pt x="2230936" y="2225293"/>
                </a:lnTo>
                <a:lnTo>
                  <a:pt x="2223329" y="2226454"/>
                </a:lnTo>
                <a:cubicBezTo>
                  <a:pt x="2155521" y="2233341"/>
                  <a:pt x="2086719" y="2236868"/>
                  <a:pt x="2017093" y="2236868"/>
                </a:cubicBezTo>
                <a:cubicBezTo>
                  <a:pt x="903083" y="2236868"/>
                  <a:pt x="0" y="1333785"/>
                  <a:pt x="0" y="219775"/>
                </a:cubicBezTo>
                <a:lnTo>
                  <a:pt x="7039" y="80380"/>
                </a:lnTo>
                <a:lnTo>
                  <a:pt x="23304" y="67738"/>
                </a:lnTo>
                <a:cubicBezTo>
                  <a:pt x="93229" y="23294"/>
                  <a:pt x="176548" y="-1704"/>
                  <a:pt x="265454" y="91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20000"/>
                  <a:lumOff val="80000"/>
                  <a:alpha val="0"/>
                </a:schemeClr>
              </a:gs>
              <a:gs pos="75000">
                <a:schemeClr val="accent1">
                  <a:lumMod val="20000"/>
                  <a:lumOff val="80000"/>
                </a:schemeClr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4806537" y="2623444"/>
            <a:ext cx="2674211" cy="2674211"/>
          </a:xfrm>
          <a:prstGeom prst="ellipse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660400" y="2597557"/>
            <a:ext cx="2805823" cy="69129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2B6CD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Queue Management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2700000" flipH="0" flipV="0">
            <a:off x="3941293" y="3487085"/>
            <a:ext cx="677863" cy="677863"/>
          </a:xfrm>
          <a:prstGeom prst="ellipse">
            <a:avLst/>
          </a:prstGeom>
          <a:gradFill>
            <a:gsLst>
              <a:gs pos="28000">
                <a:schemeClr val="accent2">
                  <a:lumMod val="40000"/>
                  <a:lumOff val="60000"/>
                </a:schemeClr>
              </a:gs>
              <a:gs pos="78000">
                <a:schemeClr val="accent2">
                  <a:lumMod val="60000"/>
                  <a:lumOff val="40000"/>
                </a:schemeClr>
              </a:gs>
            </a:gsLst>
            <a:path path="circle">
              <a:fillToRect b="100000" r="100000"/>
            </a:path>
            <a:tileRect t="-100000" l="-10000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2700000" flipH="0" flipV="0">
            <a:off x="3941293" y="3487085"/>
            <a:ext cx="677863" cy="677863"/>
          </a:xfrm>
          <a:prstGeom prst="ellipse">
            <a:avLst/>
          </a:prstGeom>
          <a:gradFill>
            <a:gsLst>
              <a:gs pos="57000">
                <a:schemeClr val="accent2">
                  <a:lumMod val="75000"/>
                  <a:alpha val="0"/>
                </a:schemeClr>
              </a:gs>
              <a:gs pos="100000">
                <a:schemeClr val="accent2">
                  <a:lumMod val="75000"/>
                  <a:alpha val="49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2700000" flipH="0" flipV="0">
            <a:off x="3941293" y="3487085"/>
            <a:ext cx="677863" cy="677863"/>
          </a:xfrm>
          <a:prstGeom prst="ellipse">
            <a:avLst/>
          </a:prstGeom>
          <a:gradFill>
            <a:gsLst>
              <a:gs pos="57000">
                <a:schemeClr val="accent2">
                  <a:lumMod val="75000"/>
                  <a:alpha val="0"/>
                </a:schemeClr>
              </a:gs>
              <a:gs pos="100000">
                <a:schemeClr val="accent2">
                  <a:lumMod val="75000"/>
                  <a:alpha val="49000"/>
                </a:schemeClr>
              </a:gs>
            </a:gsLst>
            <a:path path="circle">
              <a:fillToRect b="100000" r="100000"/>
            </a:path>
            <a:tileRect t="-100000" l="-10000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2700000" flipH="0" flipV="0">
            <a:off x="3941293" y="3487085"/>
            <a:ext cx="677863" cy="677863"/>
          </a:xfrm>
          <a:prstGeom prst="ellipse">
            <a:avLst/>
          </a:prstGeom>
          <a:gradFill>
            <a:gsLst>
              <a:gs pos="71000">
                <a:schemeClr val="accent2">
                  <a:lumMod val="20000"/>
                  <a:lumOff val="80000"/>
                  <a:alpha val="0"/>
                </a:schemeClr>
              </a:gs>
              <a:gs pos="86000">
                <a:schemeClr val="accent2">
                  <a:lumMod val="20000"/>
                  <a:lumOff val="80000"/>
                </a:schemeClr>
              </a:gs>
            </a:gsLst>
            <a:path path="circle">
              <a:fillToRect b="100000" r="100000"/>
            </a:path>
            <a:tileRect t="-100000" l="-10000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2700000" flipH="0" flipV="0">
            <a:off x="3941293" y="3487085"/>
            <a:ext cx="677863" cy="677863"/>
          </a:xfrm>
          <a:prstGeom prst="ellipse">
            <a:avLst/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45000">
                <a:schemeClr val="accent1"/>
              </a:gs>
            </a:gsLst>
            <a:path path="circle">
              <a:fillToRect b="100000" r="100000"/>
            </a:path>
            <a:tileRect t="-100000" l="-10000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0" flipV="0">
            <a:off x="660400" y="3385975"/>
            <a:ext cx="2805823" cy="141185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176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Effective queue management ensures that messages are processed efficiently and in order, minimizing bottlenecks and maximizing throughput in a message- driven architecture.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0" flipV="0">
            <a:off x="4147240" y="3705452"/>
            <a:ext cx="265968" cy="241130"/>
          </a:xfrm>
          <a:custGeom>
            <a:avLst/>
            <a:gdLst>
              <a:gd name="connsiteX0" fmla="*/ 31770 w 794163"/>
              <a:gd name="connsiteY0" fmla="*/ 656460 h 720001"/>
              <a:gd name="connsiteX1" fmla="*/ 762297 w 794163"/>
              <a:gd name="connsiteY1" fmla="*/ 656460 h 720001"/>
              <a:gd name="connsiteX2" fmla="*/ 794163 w 794163"/>
              <a:gd name="connsiteY2" fmla="*/ 688230 h 720001"/>
              <a:gd name="connsiteX3" fmla="*/ 762392 w 794163"/>
              <a:gd name="connsiteY3" fmla="*/ 720001 h 720001"/>
              <a:gd name="connsiteX4" fmla="*/ 31770 w 794163"/>
              <a:gd name="connsiteY4" fmla="*/ 720001 h 720001"/>
              <a:gd name="connsiteX5" fmla="*/ 0 w 794163"/>
              <a:gd name="connsiteY5" fmla="*/ 688230 h 720001"/>
              <a:gd name="connsiteX6" fmla="*/ 31770 w 794163"/>
              <a:gd name="connsiteY6" fmla="*/ 656460 h 720001"/>
              <a:gd name="connsiteX7" fmla="*/ 613493 w 794163"/>
              <a:gd name="connsiteY7" fmla="*/ 317608 h 720001"/>
              <a:gd name="connsiteX8" fmla="*/ 710048 w 794163"/>
              <a:gd name="connsiteY8" fmla="*/ 317608 h 720001"/>
              <a:gd name="connsiteX9" fmla="*/ 767655 w 794163"/>
              <a:gd name="connsiteY9" fmla="*/ 375216 h 720001"/>
              <a:gd name="connsiteX10" fmla="*/ 767655 w 794163"/>
              <a:gd name="connsiteY10" fmla="*/ 524689 h 720001"/>
              <a:gd name="connsiteX11" fmla="*/ 710048 w 794163"/>
              <a:gd name="connsiteY11" fmla="*/ 582297 h 720001"/>
              <a:gd name="connsiteX12" fmla="*/ 613493 w 794163"/>
              <a:gd name="connsiteY12" fmla="*/ 582297 h 720001"/>
              <a:gd name="connsiteX13" fmla="*/ 555885 w 794163"/>
              <a:gd name="connsiteY13" fmla="*/ 524689 h 720001"/>
              <a:gd name="connsiteX14" fmla="*/ 555885 w 794163"/>
              <a:gd name="connsiteY14" fmla="*/ 375216 h 720001"/>
              <a:gd name="connsiteX15" fmla="*/ 613493 w 794163"/>
              <a:gd name="connsiteY15" fmla="*/ 317608 h 720001"/>
              <a:gd name="connsiteX16" fmla="*/ 84019 w 794163"/>
              <a:gd name="connsiteY16" fmla="*/ 211770 h 720001"/>
              <a:gd name="connsiteX17" fmla="*/ 180574 w 794163"/>
              <a:gd name="connsiteY17" fmla="*/ 211770 h 720001"/>
              <a:gd name="connsiteX18" fmla="*/ 238182 w 794163"/>
              <a:gd name="connsiteY18" fmla="*/ 269282 h 720001"/>
              <a:gd name="connsiteX19" fmla="*/ 238182 w 794163"/>
              <a:gd name="connsiteY19" fmla="*/ 524785 h 720001"/>
              <a:gd name="connsiteX20" fmla="*/ 180574 w 794163"/>
              <a:gd name="connsiteY20" fmla="*/ 582393 h 720001"/>
              <a:gd name="connsiteX21" fmla="*/ 84019 w 794163"/>
              <a:gd name="connsiteY21" fmla="*/ 582393 h 720001"/>
              <a:gd name="connsiteX22" fmla="*/ 26411 w 794163"/>
              <a:gd name="connsiteY22" fmla="*/ 524785 h 720001"/>
              <a:gd name="connsiteX23" fmla="*/ 26411 w 794163"/>
              <a:gd name="connsiteY23" fmla="*/ 269378 h 720001"/>
              <a:gd name="connsiteX24" fmla="*/ 84019 w 794163"/>
              <a:gd name="connsiteY24" fmla="*/ 211770 h 720001"/>
              <a:gd name="connsiteX25" fmla="*/ 348708 w 794163"/>
              <a:gd name="connsiteY25" fmla="*/ 0 h 720001"/>
              <a:gd name="connsiteX26" fmla="*/ 445359 w 794163"/>
              <a:gd name="connsiteY26" fmla="*/ 0 h 720001"/>
              <a:gd name="connsiteX27" fmla="*/ 502871 w 794163"/>
              <a:gd name="connsiteY27" fmla="*/ 57607 h 720001"/>
              <a:gd name="connsiteX28" fmla="*/ 502871 w 794163"/>
              <a:gd name="connsiteY28" fmla="*/ 524785 h 720001"/>
              <a:gd name="connsiteX29" fmla="*/ 445263 w 794163"/>
              <a:gd name="connsiteY29" fmla="*/ 582393 h 720001"/>
              <a:gd name="connsiteX30" fmla="*/ 348708 w 794163"/>
              <a:gd name="connsiteY30" fmla="*/ 582393 h 720001"/>
              <a:gd name="connsiteX31" fmla="*/ 291100 w 794163"/>
              <a:gd name="connsiteY31" fmla="*/ 524785 h 720001"/>
              <a:gd name="connsiteX32" fmla="*/ 291100 w 794163"/>
              <a:gd name="connsiteY32" fmla="*/ 57607 h 720001"/>
              <a:gd name="connsiteX33" fmla="*/ 348708 w 794163"/>
              <a:gd name="connsiteY33" fmla="*/ 0 h 720001"/>
            </a:gdLst>
            <a:rect l="l" t="t" r="r" b="b"/>
            <a:pathLst>
              <a:path w="794163" h="720001">
                <a:moveTo>
                  <a:pt x="31770" y="656460"/>
                </a:moveTo>
                <a:lnTo>
                  <a:pt x="762297" y="656460"/>
                </a:lnTo>
                <a:cubicBezTo>
                  <a:pt x="779904" y="656460"/>
                  <a:pt x="794067" y="670622"/>
                  <a:pt x="794163" y="688230"/>
                </a:cubicBezTo>
                <a:cubicBezTo>
                  <a:pt x="794163" y="705742"/>
                  <a:pt x="779904" y="720001"/>
                  <a:pt x="762392" y="720001"/>
                </a:cubicBezTo>
                <a:lnTo>
                  <a:pt x="31770" y="720001"/>
                </a:lnTo>
                <a:cubicBezTo>
                  <a:pt x="14258" y="720001"/>
                  <a:pt x="0" y="705742"/>
                  <a:pt x="0" y="688230"/>
                </a:cubicBezTo>
                <a:cubicBezTo>
                  <a:pt x="0" y="670718"/>
                  <a:pt x="14258" y="656460"/>
                  <a:pt x="31770" y="656460"/>
                </a:cubicBezTo>
                <a:close/>
                <a:moveTo>
                  <a:pt x="613493" y="317608"/>
                </a:moveTo>
                <a:lnTo>
                  <a:pt x="710048" y="317608"/>
                </a:lnTo>
                <a:cubicBezTo>
                  <a:pt x="741818" y="317608"/>
                  <a:pt x="767655" y="343445"/>
                  <a:pt x="767655" y="375216"/>
                </a:cubicBezTo>
                <a:lnTo>
                  <a:pt x="767655" y="524689"/>
                </a:lnTo>
                <a:cubicBezTo>
                  <a:pt x="767655" y="556364"/>
                  <a:pt x="741723" y="582297"/>
                  <a:pt x="710048" y="582297"/>
                </a:cubicBezTo>
                <a:lnTo>
                  <a:pt x="613493" y="582297"/>
                </a:lnTo>
                <a:cubicBezTo>
                  <a:pt x="581818" y="582297"/>
                  <a:pt x="555885" y="556364"/>
                  <a:pt x="555885" y="524689"/>
                </a:cubicBezTo>
                <a:lnTo>
                  <a:pt x="555885" y="375216"/>
                </a:lnTo>
                <a:cubicBezTo>
                  <a:pt x="555885" y="343349"/>
                  <a:pt x="581722" y="317608"/>
                  <a:pt x="613493" y="317608"/>
                </a:cubicBezTo>
                <a:close/>
                <a:moveTo>
                  <a:pt x="84019" y="211770"/>
                </a:moveTo>
                <a:lnTo>
                  <a:pt x="180574" y="211770"/>
                </a:lnTo>
                <a:cubicBezTo>
                  <a:pt x="212440" y="211770"/>
                  <a:pt x="238182" y="237512"/>
                  <a:pt x="238182" y="269282"/>
                </a:cubicBezTo>
                <a:lnTo>
                  <a:pt x="238182" y="524785"/>
                </a:lnTo>
                <a:cubicBezTo>
                  <a:pt x="238182" y="556460"/>
                  <a:pt x="212248" y="582393"/>
                  <a:pt x="180574" y="582393"/>
                </a:cubicBezTo>
                <a:lnTo>
                  <a:pt x="84019" y="582393"/>
                </a:lnTo>
                <a:cubicBezTo>
                  <a:pt x="52344" y="582393"/>
                  <a:pt x="26411" y="556460"/>
                  <a:pt x="26411" y="524785"/>
                </a:cubicBezTo>
                <a:lnTo>
                  <a:pt x="26411" y="269378"/>
                </a:lnTo>
                <a:cubicBezTo>
                  <a:pt x="26411" y="237512"/>
                  <a:pt x="52248" y="211770"/>
                  <a:pt x="84019" y="211770"/>
                </a:cubicBezTo>
                <a:close/>
                <a:moveTo>
                  <a:pt x="348708" y="0"/>
                </a:moveTo>
                <a:lnTo>
                  <a:pt x="445359" y="0"/>
                </a:lnTo>
                <a:cubicBezTo>
                  <a:pt x="477129" y="0"/>
                  <a:pt x="502871" y="25741"/>
                  <a:pt x="502871" y="57607"/>
                </a:cubicBezTo>
                <a:lnTo>
                  <a:pt x="502871" y="524785"/>
                </a:lnTo>
                <a:cubicBezTo>
                  <a:pt x="502871" y="556460"/>
                  <a:pt x="476937" y="582393"/>
                  <a:pt x="445263" y="582393"/>
                </a:cubicBezTo>
                <a:lnTo>
                  <a:pt x="348708" y="582393"/>
                </a:lnTo>
                <a:cubicBezTo>
                  <a:pt x="317033" y="582393"/>
                  <a:pt x="291100" y="556460"/>
                  <a:pt x="291100" y="524785"/>
                </a:cubicBezTo>
                <a:lnTo>
                  <a:pt x="291100" y="57607"/>
                </a:lnTo>
                <a:cubicBezTo>
                  <a:pt x="291100" y="25741"/>
                  <a:pt x="316937" y="0"/>
                  <a:pt x="348708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0" flipV="0">
            <a:off x="8626614" y="2597557"/>
            <a:ext cx="2898636" cy="69199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2B6CD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Throughput Optimization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2700000" flipH="0" flipV="0">
            <a:off x="7468325" y="3487085"/>
            <a:ext cx="677863" cy="677863"/>
          </a:xfrm>
          <a:prstGeom prst="ellipse">
            <a:avLst/>
          </a:prstGeom>
          <a:gradFill>
            <a:gsLst>
              <a:gs pos="28000">
                <a:schemeClr val="accent2">
                  <a:lumMod val="40000"/>
                  <a:lumOff val="60000"/>
                </a:schemeClr>
              </a:gs>
              <a:gs pos="78000">
                <a:schemeClr val="accent2">
                  <a:lumMod val="60000"/>
                  <a:lumOff val="40000"/>
                </a:schemeClr>
              </a:gs>
            </a:gsLst>
            <a:path path="circle">
              <a:fillToRect b="100000" r="100000"/>
            </a:path>
            <a:tileRect t="-100000" l="-10000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2700000" flipH="0" flipV="0">
            <a:off x="7468325" y="3487085"/>
            <a:ext cx="677863" cy="677863"/>
          </a:xfrm>
          <a:prstGeom prst="ellipse">
            <a:avLst/>
          </a:prstGeom>
          <a:gradFill>
            <a:gsLst>
              <a:gs pos="57000">
                <a:schemeClr val="accent2">
                  <a:lumMod val="75000"/>
                  <a:alpha val="0"/>
                </a:schemeClr>
              </a:gs>
              <a:gs pos="100000">
                <a:schemeClr val="accent2">
                  <a:lumMod val="75000"/>
                  <a:alpha val="49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2700000" flipH="0" flipV="0">
            <a:off x="7468325" y="3487085"/>
            <a:ext cx="677863" cy="677863"/>
          </a:xfrm>
          <a:prstGeom prst="ellipse">
            <a:avLst/>
          </a:prstGeom>
          <a:gradFill>
            <a:gsLst>
              <a:gs pos="57000">
                <a:schemeClr val="accent2">
                  <a:lumMod val="75000"/>
                  <a:alpha val="0"/>
                </a:schemeClr>
              </a:gs>
              <a:gs pos="100000">
                <a:schemeClr val="accent2">
                  <a:lumMod val="75000"/>
                  <a:alpha val="49000"/>
                </a:schemeClr>
              </a:gs>
            </a:gsLst>
            <a:path path="circle">
              <a:fillToRect b="100000" r="100000"/>
            </a:path>
            <a:tileRect t="-100000" l="-10000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2700000" flipH="0" flipV="0">
            <a:off x="7468325" y="3487085"/>
            <a:ext cx="677863" cy="677863"/>
          </a:xfrm>
          <a:prstGeom prst="ellipse">
            <a:avLst/>
          </a:prstGeom>
          <a:gradFill>
            <a:gsLst>
              <a:gs pos="71000">
                <a:schemeClr val="accent2">
                  <a:lumMod val="20000"/>
                  <a:lumOff val="80000"/>
                  <a:alpha val="0"/>
                </a:schemeClr>
              </a:gs>
              <a:gs pos="86000">
                <a:schemeClr val="accent2">
                  <a:lumMod val="20000"/>
                  <a:lumOff val="80000"/>
                </a:schemeClr>
              </a:gs>
            </a:gsLst>
            <a:path path="circle">
              <a:fillToRect b="100000" r="100000"/>
            </a:path>
            <a:tileRect t="-100000" l="-10000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rot="2700000" flipH="0" flipV="0">
            <a:off x="7468325" y="3487085"/>
            <a:ext cx="677863" cy="677863"/>
          </a:xfrm>
          <a:prstGeom prst="ellipse">
            <a:avLst/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45000">
                <a:schemeClr val="accent1"/>
              </a:gs>
            </a:gsLst>
            <a:path path="circle">
              <a:fillToRect b="100000" r="100000"/>
            </a:path>
            <a:tileRect t="-100000" l="-10000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 rot="0" flipH="0" flipV="0">
            <a:off x="8626614" y="3476465"/>
            <a:ext cx="2898636" cy="132136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r">
              <a:lnSpc>
                <a:spcPct val="150000"/>
              </a:lnSpc>
            </a:pPr>
            <a:r>
              <a:rPr kumimoji="1" lang="en-US" altLang="zh-CN" sz="1048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Throughput optimization focuses on increasing the rate at which messages are processed, utilizing techniques such as parallel processing and efficient resource allocation to enhance overall performance.</a:t>
            </a: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 rot="0" flipH="0" flipV="0">
            <a:off x="7674712" y="3693473"/>
            <a:ext cx="265087" cy="265087"/>
          </a:xfrm>
          <a:custGeom>
            <a:avLst/>
            <a:gdLst>
              <a:gd name="connsiteX0" fmla="*/ 438553 w 720000"/>
              <a:gd name="connsiteY0" fmla="*/ 189601 h 720000"/>
              <a:gd name="connsiteX1" fmla="*/ 503636 w 720000"/>
              <a:gd name="connsiteY1" fmla="*/ 216365 h 720000"/>
              <a:gd name="connsiteX2" fmla="*/ 503636 w 720000"/>
              <a:gd name="connsiteY2" fmla="*/ 346445 h 720000"/>
              <a:gd name="connsiteX3" fmla="*/ 362260 w 720000"/>
              <a:gd name="connsiteY3" fmla="*/ 487907 h 720000"/>
              <a:gd name="connsiteX4" fmla="*/ 191861 w 720000"/>
              <a:gd name="connsiteY4" fmla="*/ 528226 h 720000"/>
              <a:gd name="connsiteX5" fmla="*/ 232180 w 720000"/>
              <a:gd name="connsiteY5" fmla="*/ 357827 h 720000"/>
              <a:gd name="connsiteX6" fmla="*/ 373556 w 720000"/>
              <a:gd name="connsiteY6" fmla="*/ 216452 h 720000"/>
              <a:gd name="connsiteX7" fmla="*/ 438553 w 720000"/>
              <a:gd name="connsiteY7" fmla="*/ 189601 h 720000"/>
              <a:gd name="connsiteX8" fmla="*/ 438553 w 720000"/>
              <a:gd name="connsiteY8" fmla="*/ 141636 h 720000"/>
              <a:gd name="connsiteX9" fmla="*/ 339581 w 720000"/>
              <a:gd name="connsiteY9" fmla="*/ 182476 h 720000"/>
              <a:gd name="connsiteX10" fmla="*/ 198205 w 720000"/>
              <a:gd name="connsiteY10" fmla="*/ 323852 h 720000"/>
              <a:gd name="connsiteX11" fmla="*/ 141637 w 720000"/>
              <a:gd name="connsiteY11" fmla="*/ 578364 h 720000"/>
              <a:gd name="connsiteX12" fmla="*/ 396149 w 720000"/>
              <a:gd name="connsiteY12" fmla="*/ 521796 h 720000"/>
              <a:gd name="connsiteX13" fmla="*/ 537524 w 720000"/>
              <a:gd name="connsiteY13" fmla="*/ 380420 h 720000"/>
              <a:gd name="connsiteX14" fmla="*/ 537524 w 720000"/>
              <a:gd name="connsiteY14" fmla="*/ 182476 h 720000"/>
              <a:gd name="connsiteX15" fmla="*/ 438553 w 720000"/>
              <a:gd name="connsiteY15" fmla="*/ 141636 h 720000"/>
              <a:gd name="connsiteX16" fmla="*/ 120000 w 720000"/>
              <a:gd name="connsiteY16" fmla="*/ 0 h 720000"/>
              <a:gd name="connsiteX17" fmla="*/ 600000 w 720000"/>
              <a:gd name="connsiteY17" fmla="*/ 0 h 720000"/>
              <a:gd name="connsiteX18" fmla="*/ 720000 w 720000"/>
              <a:gd name="connsiteY18" fmla="*/ 120000 h 720000"/>
              <a:gd name="connsiteX19" fmla="*/ 720000 w 720000"/>
              <a:gd name="connsiteY19" fmla="*/ 600000 h 720000"/>
              <a:gd name="connsiteX20" fmla="*/ 600000 w 720000"/>
              <a:gd name="connsiteY20" fmla="*/ 720000 h 720000"/>
              <a:gd name="connsiteX21" fmla="*/ 120000 w 720000"/>
              <a:gd name="connsiteY21" fmla="*/ 720000 h 720000"/>
              <a:gd name="connsiteX22" fmla="*/ 0 w 720000"/>
              <a:gd name="connsiteY22" fmla="*/ 600000 h 720000"/>
              <a:gd name="connsiteX23" fmla="*/ 0 w 720000"/>
              <a:gd name="connsiteY23" fmla="*/ 120000 h 720000"/>
              <a:gd name="connsiteX24" fmla="*/ 120000 w 720000"/>
              <a:gd name="connsiteY24" fmla="*/ 0 h 720000"/>
            </a:gdLst>
            <a:rect l="l" t="t" r="r" b="b"/>
            <a:pathLst>
              <a:path w="720000" h="720000">
                <a:moveTo>
                  <a:pt x="438553" y="189601"/>
                </a:moveTo>
                <a:cubicBezTo>
                  <a:pt x="463230" y="189601"/>
                  <a:pt x="486344" y="199073"/>
                  <a:pt x="503636" y="216365"/>
                </a:cubicBezTo>
                <a:cubicBezTo>
                  <a:pt x="539523" y="252252"/>
                  <a:pt x="539523" y="310557"/>
                  <a:pt x="503636" y="346445"/>
                </a:cubicBezTo>
                <a:lnTo>
                  <a:pt x="362260" y="487907"/>
                </a:lnTo>
                <a:cubicBezTo>
                  <a:pt x="342622" y="507545"/>
                  <a:pt x="266503" y="522665"/>
                  <a:pt x="191861" y="528226"/>
                </a:cubicBezTo>
                <a:cubicBezTo>
                  <a:pt x="197336" y="453584"/>
                  <a:pt x="212456" y="377465"/>
                  <a:pt x="232180" y="357827"/>
                </a:cubicBezTo>
                <a:lnTo>
                  <a:pt x="373556" y="216452"/>
                </a:lnTo>
                <a:cubicBezTo>
                  <a:pt x="390761" y="199073"/>
                  <a:pt x="413875" y="189601"/>
                  <a:pt x="438553" y="189601"/>
                </a:cubicBezTo>
                <a:close/>
                <a:moveTo>
                  <a:pt x="438553" y="141636"/>
                </a:moveTo>
                <a:cubicBezTo>
                  <a:pt x="402666" y="141636"/>
                  <a:pt x="366778" y="155278"/>
                  <a:pt x="339581" y="182476"/>
                </a:cubicBezTo>
                <a:lnTo>
                  <a:pt x="198205" y="323852"/>
                </a:lnTo>
                <a:cubicBezTo>
                  <a:pt x="143723" y="378335"/>
                  <a:pt x="141637" y="578364"/>
                  <a:pt x="141637" y="578364"/>
                </a:cubicBezTo>
                <a:cubicBezTo>
                  <a:pt x="141637" y="578364"/>
                  <a:pt x="341753" y="576278"/>
                  <a:pt x="396149" y="521796"/>
                </a:cubicBezTo>
                <a:lnTo>
                  <a:pt x="537524" y="380420"/>
                </a:lnTo>
                <a:cubicBezTo>
                  <a:pt x="592007" y="325938"/>
                  <a:pt x="592007" y="236872"/>
                  <a:pt x="537524" y="182476"/>
                </a:cubicBezTo>
                <a:cubicBezTo>
                  <a:pt x="510327" y="155191"/>
                  <a:pt x="474440" y="141636"/>
                  <a:pt x="438553" y="141636"/>
                </a:cubicBezTo>
                <a:close/>
                <a:moveTo>
                  <a:pt x="120000" y="0"/>
                </a:moveTo>
                <a:lnTo>
                  <a:pt x="600000" y="0"/>
                </a:lnTo>
                <a:cubicBezTo>
                  <a:pt x="666040" y="0"/>
                  <a:pt x="720000" y="54048"/>
                  <a:pt x="720000" y="120000"/>
                </a:cubicBezTo>
                <a:lnTo>
                  <a:pt x="720000" y="600000"/>
                </a:lnTo>
                <a:cubicBezTo>
                  <a:pt x="720000" y="666039"/>
                  <a:pt x="666040" y="720000"/>
                  <a:pt x="600000" y="720000"/>
                </a:cubicBezTo>
                <a:lnTo>
                  <a:pt x="120000" y="720000"/>
                </a:lnTo>
                <a:cubicBezTo>
                  <a:pt x="53961" y="720000"/>
                  <a:pt x="0" y="666039"/>
                  <a:pt x="0" y="600000"/>
                </a:cubicBezTo>
                <a:lnTo>
                  <a:pt x="0" y="120000"/>
                </a:lnTo>
                <a:cubicBezTo>
                  <a:pt x="0" y="53961"/>
                  <a:pt x="53961" y="0"/>
                  <a:pt x="120000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 rot="3181976" flipH="0" flipV="0">
            <a:off x="5291148" y="1362170"/>
            <a:ext cx="2003539" cy="1825187"/>
          </a:xfrm>
          <a:custGeom>
            <a:avLst/>
            <a:gdLst>
              <a:gd name="connsiteX0" fmla="*/ 1814868 w 2003539"/>
              <a:gd name="connsiteY0" fmla="*/ 0 h 1825187"/>
              <a:gd name="connsiteX1" fmla="*/ 1872837 w 2003539"/>
              <a:gd name="connsiteY1" fmla="*/ 46965 h 1825187"/>
              <a:gd name="connsiteX2" fmla="*/ 2003449 w 2003539"/>
              <a:gd name="connsiteY2" fmla="*/ 349259 h 1825187"/>
              <a:gd name="connsiteX3" fmla="*/ 1973492 w 2003539"/>
              <a:gd name="connsiteY3" fmla="*/ 517309 h 1825187"/>
              <a:gd name="connsiteX4" fmla="*/ 1950197 w 2003539"/>
              <a:gd name="connsiteY4" fmla="*/ 563108 h 1825187"/>
              <a:gd name="connsiteX5" fmla="*/ 1856305 w 2003539"/>
              <a:gd name="connsiteY5" fmla="*/ 567849 h 1825187"/>
              <a:gd name="connsiteX6" fmla="*/ 586388 w 2003539"/>
              <a:gd name="connsiteY6" fmla="*/ 1715995 h 1825187"/>
              <a:gd name="connsiteX7" fmla="*/ 569723 w 2003539"/>
              <a:gd name="connsiteY7" fmla="*/ 1825187 h 1825187"/>
              <a:gd name="connsiteX8" fmla="*/ 536303 w 2003539"/>
              <a:gd name="connsiteY8" fmla="*/ 1796975 h 1825187"/>
              <a:gd name="connsiteX9" fmla="*/ 251400 w 2003539"/>
              <a:gd name="connsiteY9" fmla="*/ 1704833 h 1825187"/>
              <a:gd name="connsiteX10" fmla="*/ 51260 w 2003539"/>
              <a:gd name="connsiteY10" fmla="*/ 1740511 h 1825187"/>
              <a:gd name="connsiteX11" fmla="*/ 0 w 2003539"/>
              <a:gd name="connsiteY11" fmla="*/ 1766584 h 1825187"/>
              <a:gd name="connsiteX12" fmla="*/ 25246 w 2003539"/>
              <a:gd name="connsiteY12" fmla="*/ 1601161 h 1825187"/>
              <a:gd name="connsiteX13" fmla="*/ 1795123 w 2003539"/>
              <a:gd name="connsiteY13" fmla="*/ 997 h 1825187"/>
              <a:gd name="connsiteX14" fmla="*/ 1814868 w 2003539"/>
              <a:gd name="connsiteY14" fmla="*/ 0 h 1825187"/>
            </a:gdLst>
            <a:rect l="l" t="t" r="r" b="b"/>
            <a:pathLst>
              <a:path w="2003539" h="1825187">
                <a:moveTo>
                  <a:pt x="1814868" y="0"/>
                </a:moveTo>
                <a:lnTo>
                  <a:pt x="1872837" y="46965"/>
                </a:lnTo>
                <a:cubicBezTo>
                  <a:pt x="1951468" y="124024"/>
                  <a:pt x="2001055" y="230718"/>
                  <a:pt x="2003449" y="349259"/>
                </a:cubicBezTo>
                <a:cubicBezTo>
                  <a:pt x="2004646" y="408530"/>
                  <a:pt x="1993935" y="465318"/>
                  <a:pt x="1973492" y="517309"/>
                </a:cubicBezTo>
                <a:lnTo>
                  <a:pt x="1950197" y="563108"/>
                </a:lnTo>
                <a:lnTo>
                  <a:pt x="1856305" y="567849"/>
                </a:lnTo>
                <a:cubicBezTo>
                  <a:pt x="1223804" y="632083"/>
                  <a:pt x="711704" y="1103593"/>
                  <a:pt x="586388" y="1715995"/>
                </a:cubicBezTo>
                <a:lnTo>
                  <a:pt x="569723" y="1825187"/>
                </a:lnTo>
                <a:lnTo>
                  <a:pt x="536303" y="1796975"/>
                </a:lnTo>
                <a:cubicBezTo>
                  <a:pt x="455230" y="1740725"/>
                  <a:pt x="357284" y="1706971"/>
                  <a:pt x="251400" y="1704833"/>
                </a:cubicBezTo>
                <a:cubicBezTo>
                  <a:pt x="180811" y="1703408"/>
                  <a:pt x="113179" y="1716165"/>
                  <a:pt x="51260" y="1740511"/>
                </a:cubicBezTo>
                <a:lnTo>
                  <a:pt x="0" y="1766584"/>
                </a:lnTo>
                <a:lnTo>
                  <a:pt x="25246" y="1601161"/>
                </a:lnTo>
                <a:cubicBezTo>
                  <a:pt x="199898" y="747660"/>
                  <a:pt x="913609" y="90520"/>
                  <a:pt x="1795123" y="997"/>
                </a:cubicBezTo>
                <a:lnTo>
                  <a:pt x="1814868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20000"/>
                  <a:lumOff val="80000"/>
                  <a:alpha val="0"/>
                </a:schemeClr>
              </a:gs>
              <a:gs pos="75000">
                <a:schemeClr val="accent1">
                  <a:lumMod val="20000"/>
                  <a:lumOff val="80000"/>
                </a:schemeClr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 rot="3181976" flipH="0" flipV="0">
            <a:off x="5150378" y="3820844"/>
            <a:ext cx="1848564" cy="2474052"/>
          </a:xfrm>
          <a:custGeom>
            <a:avLst/>
            <a:gdLst>
              <a:gd name="connsiteX0" fmla="*/ 1787639 w 1848564"/>
              <a:gd name="connsiteY0" fmla="*/ 0 h 2474052"/>
              <a:gd name="connsiteX1" fmla="*/ 1807584 w 1848564"/>
              <a:gd name="connsiteY1" fmla="*/ 77572 h 2474052"/>
              <a:gd name="connsiteX2" fmla="*/ 1848564 w 1848564"/>
              <a:gd name="connsiteY2" fmla="*/ 484087 h 2474052"/>
              <a:gd name="connsiteX3" fmla="*/ 237986 w 1848564"/>
              <a:gd name="connsiteY3" fmla="*/ 2460200 h 2474052"/>
              <a:gd name="connsiteX4" fmla="*/ 147227 w 1848564"/>
              <a:gd name="connsiteY4" fmla="*/ 2474052 h 2474052"/>
              <a:gd name="connsiteX5" fmla="*/ 118392 w 1848564"/>
              <a:gd name="connsiteY5" fmla="*/ 2448695 h 2474052"/>
              <a:gd name="connsiteX6" fmla="*/ 91 w 1848564"/>
              <a:gd name="connsiteY6" fmla="*/ 2141374 h 2474052"/>
              <a:gd name="connsiteX7" fmla="*/ 36808 w 1848564"/>
              <a:gd name="connsiteY7" fmla="*/ 1974671 h 2474052"/>
              <a:gd name="connsiteX8" fmla="*/ 73016 w 1848564"/>
              <a:gd name="connsiteY8" fmla="*/ 1910080 h 2474052"/>
              <a:gd name="connsiteX9" fmla="*/ 126076 w 1848564"/>
              <a:gd name="connsiteY9" fmla="*/ 1901982 h 2474052"/>
              <a:gd name="connsiteX10" fmla="*/ 1281694 w 1848564"/>
              <a:gd name="connsiteY10" fmla="*/ 484087 h 2474052"/>
              <a:gd name="connsiteX11" fmla="*/ 1252290 w 1848564"/>
              <a:gd name="connsiteY11" fmla="*/ 192406 h 2474052"/>
              <a:gd name="connsiteX12" fmla="*/ 1242820 w 1848564"/>
              <a:gd name="connsiteY12" fmla="*/ 155575 h 2474052"/>
              <a:gd name="connsiteX13" fmla="*/ 1303657 w 1848564"/>
              <a:gd name="connsiteY13" fmla="*/ 172857 h 2474052"/>
              <a:gd name="connsiteX14" fmla="*/ 1406978 w 1848564"/>
              <a:gd name="connsiteY14" fmla="*/ 181031 h 2474052"/>
              <a:gd name="connsiteX15" fmla="*/ 1766997 w 1848564"/>
              <a:gd name="connsiteY15" fmla="*/ 25478 h 2474052"/>
              <a:gd name="connsiteX16" fmla="*/ 1787639 w 1848564"/>
              <a:gd name="connsiteY16" fmla="*/ 0 h 2474052"/>
            </a:gdLst>
            <a:rect l="l" t="t" r="r" b="b"/>
            <a:pathLst>
              <a:path w="1848564" h="2474052">
                <a:moveTo>
                  <a:pt x="1787639" y="0"/>
                </a:moveTo>
                <a:lnTo>
                  <a:pt x="1807584" y="77572"/>
                </a:lnTo>
                <a:cubicBezTo>
                  <a:pt x="1834454" y="208880"/>
                  <a:pt x="1848564" y="344836"/>
                  <a:pt x="1848564" y="484087"/>
                </a:cubicBezTo>
                <a:cubicBezTo>
                  <a:pt x="1848564" y="1458846"/>
                  <a:pt x="1157141" y="2272114"/>
                  <a:pt x="237986" y="2460200"/>
                </a:cubicBezTo>
                <a:lnTo>
                  <a:pt x="147227" y="2474052"/>
                </a:lnTo>
                <a:lnTo>
                  <a:pt x="118392" y="2448695"/>
                </a:lnTo>
                <a:cubicBezTo>
                  <a:pt x="42937" y="2368525"/>
                  <a:pt x="-2303" y="2259916"/>
                  <a:pt x="91" y="2141374"/>
                </a:cubicBezTo>
                <a:cubicBezTo>
                  <a:pt x="1288" y="2082103"/>
                  <a:pt x="14284" y="2025795"/>
                  <a:pt x="36808" y="1974671"/>
                </a:cubicBezTo>
                <a:lnTo>
                  <a:pt x="73016" y="1910080"/>
                </a:lnTo>
                <a:lnTo>
                  <a:pt x="126076" y="1901982"/>
                </a:lnTo>
                <a:cubicBezTo>
                  <a:pt x="785586" y="1767027"/>
                  <a:pt x="1281694" y="1183493"/>
                  <a:pt x="1281694" y="484087"/>
                </a:cubicBezTo>
                <a:cubicBezTo>
                  <a:pt x="1281694" y="384172"/>
                  <a:pt x="1271570" y="286622"/>
                  <a:pt x="1252290" y="192406"/>
                </a:cubicBezTo>
                <a:lnTo>
                  <a:pt x="1242820" y="155575"/>
                </a:lnTo>
                <a:lnTo>
                  <a:pt x="1303657" y="172857"/>
                </a:lnTo>
                <a:cubicBezTo>
                  <a:pt x="1337129" y="178911"/>
                  <a:pt x="1371684" y="181744"/>
                  <a:pt x="1406978" y="181031"/>
                </a:cubicBezTo>
                <a:cubicBezTo>
                  <a:pt x="1548156" y="178180"/>
                  <a:pt x="1675224" y="119124"/>
                  <a:pt x="1766997" y="25478"/>
                </a:cubicBezTo>
                <a:lnTo>
                  <a:pt x="1787639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20000"/>
                  <a:lumOff val="80000"/>
                  <a:alpha val="0"/>
                </a:schemeClr>
              </a:gs>
              <a:gs pos="75000">
                <a:schemeClr val="accent1">
                  <a:lumMod val="20000"/>
                  <a:lumOff val="80000"/>
                </a:schemeClr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24" name="图片"/>
          <p:cNvPicPr>
            <a:picLocks noChangeAspect="1"/>
          </p:cNvPicPr>
          <p:nvPr/>
        </p:nvPicPr>
        <p:blipFill>
          <a:blip r:embed="rId2">
            <a:alphaModFix amt="100000"/>
          </a:blip>
          <a:srcRect l="0" t="0" r="0" b="0"/>
          <a:stretch>
            <a:fillRect/>
          </a:stretch>
        </p:blipFill>
        <p:spPr>
          <a:xfrm rot="0" flipH="0" flipV="0">
            <a:off x="4787900" y="2451100"/>
            <a:ext cx="2603500" cy="2603500"/>
          </a:xfrm>
          <a:prstGeom prst="rect">
            <a:avLst/>
          </a:prstGeom>
        </p:spPr>
      </p:pic>
      <p:cxnSp>
        <p:nvCxnSpPr>
          <p:cNvPr id="25" name="线条 1"/>
          <p:cNvCxnSpPr/>
          <p:nvPr/>
        </p:nvCxnSpPr>
        <p:spPr>
          <a:xfrm rot="0" flipH="0" flipV="0">
            <a:off x="271590" y="372584"/>
            <a:ext cx="4033710" cy="0"/>
          </a:xfrm>
          <a:prstGeom prst="line">
            <a:avLst/>
          </a:prstGeom>
          <a:noFill/>
          <a:ln w="6350" cap="sq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</p:cxnSp>
      <p:sp>
        <p:nvSpPr>
          <p:cNvPr id="26" name="标题 1"/>
          <p:cNvSpPr txBox="1"/>
          <p:nvPr/>
        </p:nvSpPr>
        <p:spPr>
          <a:xfrm rot="0" flipH="0" flipV="0">
            <a:off x="561150" y="461384"/>
            <a:ext cx="11006007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2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02B6CD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Message Handling</a:t>
            </a:r>
            <a:endParaRPr kumimoji="1" lang="zh-CN" altLang="en-US"/>
          </a:p>
        </p:txBody>
      </p:sp>
      <p:sp>
        <p:nvSpPr>
          <p:cNvPr id="27" name="标题 1"/>
          <p:cNvSpPr txBox="1"/>
          <p:nvPr/>
        </p:nvSpPr>
        <p:spPr>
          <a:xfrm rot="0" flipH="0" flipV="0">
            <a:off x="284100" y="225074"/>
            <a:ext cx="66420" cy="6642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28" name="线条 1"/>
          <p:cNvCxnSpPr/>
          <p:nvPr/>
        </p:nvCxnSpPr>
        <p:spPr>
          <a:xfrm rot="16200000" flipH="0" flipV="0">
            <a:off x="138240" y="480534"/>
            <a:ext cx="566610" cy="0"/>
          </a:xfrm>
          <a:prstGeom prst="line">
            <a:avLst/>
          </a:prstGeom>
          <a:noFill/>
          <a:ln w="6350" cap="sq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</p:cxnSp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1800000" flipH="0" flipV="0">
            <a:off x="8246592" y="1904945"/>
            <a:ext cx="1080000" cy="1944000"/>
          </a:xfrm>
          <a:prstGeom prst="round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1800000" flipH="0" flipV="0">
            <a:off x="8668622" y="2220870"/>
            <a:ext cx="720000" cy="4320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t"/>
          <a:lstStyle/>
          <a:p>
            <a:pPr algn="ctr">
              <a:lnSpc>
                <a:spcPct val="11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02</a:t>
            </a: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1800000" flipH="0" flipV="0">
            <a:off x="2790678" y="1904944"/>
            <a:ext cx="1080000" cy="1944000"/>
          </a:xfrm>
          <a:prstGeom prst="round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1800000" flipH="0" flipV="0">
            <a:off x="3212708" y="2220869"/>
            <a:ext cx="720000" cy="4320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t"/>
          <a:lstStyle/>
          <a:p>
            <a:pPr algn="ctr">
              <a:lnSpc>
                <a:spcPct val="11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01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516000" y="2839456"/>
            <a:ext cx="11160000" cy="2520000"/>
          </a:xfrm>
          <a:prstGeom prst="rect">
            <a:avLst/>
          </a:prstGeom>
          <a:gradFill>
            <a:gsLst>
              <a:gs pos="41000">
                <a:schemeClr val="bg1">
                  <a:alpha val="100000"/>
                </a:schemeClr>
              </a:gs>
              <a:gs pos="79000">
                <a:schemeClr val="bg1">
                  <a:lumMod val="95000"/>
                </a:schemeClr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7" name="线条 1"/>
          <p:cNvCxnSpPr/>
          <p:nvPr/>
        </p:nvCxnSpPr>
        <p:spPr>
          <a:xfrm rot="0" flipH="0" flipV="0">
            <a:off x="516000" y="2839456"/>
            <a:ext cx="11160000" cy="0"/>
          </a:xfrm>
          <a:prstGeom prst="line">
            <a:avLst/>
          </a:prstGeom>
          <a:noFill/>
          <a:ln w="19050" cap="sq">
            <a:solidFill>
              <a:schemeClr val="accent1"/>
            </a:solidFill>
            <a:miter/>
            <a:tailEnd type="none"/>
          </a:ln>
        </p:spPr>
      </p:cxnSp>
      <p:sp>
        <p:nvSpPr>
          <p:cNvPr id="8" name="标题 1"/>
          <p:cNvSpPr txBox="1"/>
          <p:nvPr/>
        </p:nvSpPr>
        <p:spPr>
          <a:xfrm rot="0" flipH="0" flipV="0">
            <a:off x="1021693" y="3121271"/>
            <a:ext cx="4680000" cy="432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Load Distribution Techniques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1021693" y="3731555"/>
            <a:ext cx="4680000" cy="174220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Load distribution techniques, such as sharding, help balance the workload across multiple resources, preventing any single point from becoming a performance bottleneck.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6477607" y="3121271"/>
            <a:ext cx="4680000" cy="432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Caching Strategies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6477607" y="3731555"/>
            <a:ext cx="4680000" cy="174220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Caching strategies involve storing frequently accessed data in temporary storage to reduce latency and improve application responsiveness by minimizing direct database queries.</a:t>
            </a:r>
            <a:endParaRPr kumimoji="1" lang="zh-CN" altLang="en-US"/>
          </a:p>
        </p:txBody>
      </p:sp>
      <p:cxnSp>
        <p:nvCxnSpPr>
          <p:cNvPr id="12" name="线条 1"/>
          <p:cNvCxnSpPr/>
          <p:nvPr/>
        </p:nvCxnSpPr>
        <p:spPr>
          <a:xfrm rot="0" flipH="0" flipV="0">
            <a:off x="271590" y="372584"/>
            <a:ext cx="4033710" cy="0"/>
          </a:xfrm>
          <a:prstGeom prst="line">
            <a:avLst/>
          </a:prstGeom>
          <a:noFill/>
          <a:ln w="6350" cap="sq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</p:cxnSp>
      <p:sp>
        <p:nvSpPr>
          <p:cNvPr id="13" name="标题 1"/>
          <p:cNvSpPr txBox="1"/>
          <p:nvPr/>
        </p:nvSpPr>
        <p:spPr>
          <a:xfrm rot="0" flipH="0" flipV="0">
            <a:off x="561150" y="461384"/>
            <a:ext cx="11006007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2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02B6CD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Sharding and Caching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0" flipV="0">
            <a:off x="284100" y="225074"/>
            <a:ext cx="66420" cy="6642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15" name="线条 1"/>
          <p:cNvCxnSpPr/>
          <p:nvPr/>
        </p:nvCxnSpPr>
        <p:spPr>
          <a:xfrm rot="16200000" flipH="0" flipV="0">
            <a:off x="138240" y="480534"/>
            <a:ext cx="566610" cy="0"/>
          </a:xfrm>
          <a:prstGeom prst="line">
            <a:avLst/>
          </a:prstGeom>
          <a:noFill/>
          <a:ln w="6350" cap="sq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</p:cxnSp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1552120" flipH="0" flipV="0">
            <a:off x="9779826" y="1250307"/>
            <a:ext cx="518413" cy="277418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1552120" flipH="0" flipV="0">
            <a:off x="1880098" y="3052387"/>
            <a:ext cx="518413" cy="277418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1846514" y="1383009"/>
            <a:ext cx="8486273" cy="1814094"/>
          </a:xfrm>
          <a:prstGeom prst="parallelogram">
            <a:avLst>
              <a:gd name="adj" fmla="val 25651"/>
            </a:avLst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2433058" y="2043658"/>
            <a:ext cx="7440858" cy="1059508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Monitoring tools provide visibility into system performance, allowing teams to track metrics and detect issues in real- time, which is essential for maintaining application health.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2433058" y="1626921"/>
            <a:ext cx="7440858" cy="362176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2B6CD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Monitoring Tools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1552120" flipH="0" flipV="0">
            <a:off x="9779826" y="3760093"/>
            <a:ext cx="518413" cy="277418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1552120" flipH="0" flipV="0">
            <a:off x="1880098" y="5562173"/>
            <a:ext cx="518413" cy="277418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1846514" y="3892795"/>
            <a:ext cx="8486273" cy="1814094"/>
          </a:xfrm>
          <a:prstGeom prst="parallelogram">
            <a:avLst>
              <a:gd name="adj" fmla="val 25651"/>
            </a:avLst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2433058" y="4553444"/>
            <a:ext cx="7440858" cy="1059508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Service Level Objectives (SLOs) define the expected level of service for users, guiding performance measurement and ensuring that service delivery aligns with customer expectations.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2433058" y="4136707"/>
            <a:ext cx="7440858" cy="362176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2B6CD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Service Level Objectives</a:t>
            </a:r>
            <a:endParaRPr kumimoji="1" lang="zh-CN" altLang="en-US"/>
          </a:p>
        </p:txBody>
      </p:sp>
      <p:cxnSp>
        <p:nvCxnSpPr>
          <p:cNvPr id="12" name="线条 1"/>
          <p:cNvCxnSpPr/>
          <p:nvPr/>
        </p:nvCxnSpPr>
        <p:spPr>
          <a:xfrm rot="0" flipH="0" flipV="0">
            <a:off x="271590" y="372584"/>
            <a:ext cx="4033710" cy="0"/>
          </a:xfrm>
          <a:prstGeom prst="line">
            <a:avLst/>
          </a:prstGeom>
          <a:noFill/>
          <a:ln w="6350" cap="sq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</p:cxnSp>
      <p:sp>
        <p:nvSpPr>
          <p:cNvPr id="13" name="标题 1"/>
          <p:cNvSpPr txBox="1"/>
          <p:nvPr/>
        </p:nvSpPr>
        <p:spPr>
          <a:xfrm rot="0" flipH="0" flipV="0">
            <a:off x="561150" y="461384"/>
            <a:ext cx="11006007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2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02B6CD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Observability and SLOs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0" flipV="0">
            <a:off x="284100" y="225074"/>
            <a:ext cx="66420" cy="6642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15" name="线条 1"/>
          <p:cNvCxnSpPr/>
          <p:nvPr/>
        </p:nvCxnSpPr>
        <p:spPr>
          <a:xfrm rot="16200000" flipH="0" flipV="0">
            <a:off x="138240" y="480534"/>
            <a:ext cx="566610" cy="0"/>
          </a:xfrm>
          <a:prstGeom prst="line">
            <a:avLst/>
          </a:prstGeom>
          <a:noFill/>
          <a:ln w="6350" cap="sq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</p:cxnSp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10566400" y="5242560"/>
            <a:ext cx="1379220" cy="1379220"/>
          </a:xfrm>
          <a:prstGeom prst="ellipse">
            <a:avLst/>
          </a:prstGeom>
          <a:solidFill>
            <a:schemeClr val="accent1">
              <a:alpha val="3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0" flipV="0">
            <a:off x="9585960" y="-2252980"/>
            <a:ext cx="4386580" cy="4386580"/>
          </a:xfrm>
          <a:prstGeom prst="ellipse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-4109720" y="-1074420"/>
            <a:ext cx="9006840" cy="9006840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1">
            <a:off x="660400" y="457201"/>
            <a:ext cx="10858500" cy="5778499"/>
          </a:xfrm>
          <a:custGeom>
            <a:avLst/>
            <a:gdLst>
              <a:gd name="connsiteX0" fmla="*/ 112186 w 10858500"/>
              <a:gd name="connsiteY0" fmla="*/ 5778499 h 5778499"/>
              <a:gd name="connsiteX1" fmla="*/ 10746314 w 10858500"/>
              <a:gd name="connsiteY1" fmla="*/ 5778499 h 5778499"/>
              <a:gd name="connsiteX2" fmla="*/ 10858500 w 10858500"/>
              <a:gd name="connsiteY2" fmla="*/ 5666313 h 5778499"/>
              <a:gd name="connsiteX3" fmla="*/ 10858500 w 10858500"/>
              <a:gd name="connsiteY3" fmla="*/ 5217585 h 5778499"/>
              <a:gd name="connsiteX4" fmla="*/ 10789982 w 10858500"/>
              <a:gd name="connsiteY4" fmla="*/ 5114215 h 5778499"/>
              <a:gd name="connsiteX5" fmla="*/ 10746319 w 10858500"/>
              <a:gd name="connsiteY5" fmla="*/ 5105400 h 5778499"/>
              <a:gd name="connsiteX6" fmla="*/ 10758230 w 10858500"/>
              <a:gd name="connsiteY6" fmla="*/ 5105400 h 5778499"/>
              <a:gd name="connsiteX7" fmla="*/ 10858500 w 10858500"/>
              <a:gd name="connsiteY7" fmla="*/ 5005130 h 5778499"/>
              <a:gd name="connsiteX8" fmla="*/ 10858500 w 10858500"/>
              <a:gd name="connsiteY8" fmla="*/ 100270 h 5778499"/>
              <a:gd name="connsiteX9" fmla="*/ 10758230 w 10858500"/>
              <a:gd name="connsiteY9" fmla="*/ 0 h 5778499"/>
              <a:gd name="connsiteX10" fmla="*/ 100270 w 10858500"/>
              <a:gd name="connsiteY10" fmla="*/ 0 h 5778499"/>
              <a:gd name="connsiteX11" fmla="*/ 0 w 10858500"/>
              <a:gd name="connsiteY11" fmla="*/ 100270 h 5778499"/>
              <a:gd name="connsiteX12" fmla="*/ 0 w 10858500"/>
              <a:gd name="connsiteY12" fmla="*/ 5005130 h 5778499"/>
              <a:gd name="connsiteX13" fmla="*/ 100270 w 10858500"/>
              <a:gd name="connsiteY13" fmla="*/ 5105400 h 5778499"/>
              <a:gd name="connsiteX14" fmla="*/ 112181 w 10858500"/>
              <a:gd name="connsiteY14" fmla="*/ 5105400 h 5778499"/>
              <a:gd name="connsiteX15" fmla="*/ 68518 w 10858500"/>
              <a:gd name="connsiteY15" fmla="*/ 5114215 h 5778499"/>
              <a:gd name="connsiteX16" fmla="*/ 0 w 10858500"/>
              <a:gd name="connsiteY16" fmla="*/ 5217585 h 5778499"/>
              <a:gd name="connsiteX17" fmla="*/ 0 w 10858500"/>
              <a:gd name="connsiteY17" fmla="*/ 5666313 h 5778499"/>
              <a:gd name="connsiteX18" fmla="*/ 112186 w 10858500"/>
              <a:gd name="connsiteY18" fmla="*/ 5778499 h 5778499"/>
              <a:gd name="connsiteX19" fmla="*/ 5796187 w 10858500"/>
              <a:gd name="connsiteY19" fmla="*/ 5513410 h 5778499"/>
              <a:gd name="connsiteX20" fmla="*/ 5062313 w 10858500"/>
              <a:gd name="connsiteY20" fmla="*/ 5513409 h 5778499"/>
              <a:gd name="connsiteX21" fmla="*/ 4996468 w 10858500"/>
              <a:gd name="connsiteY21" fmla="*/ 5469764 h 5778499"/>
              <a:gd name="connsiteX22" fmla="*/ 4990852 w 10858500"/>
              <a:gd name="connsiteY22" fmla="*/ 5441949 h 5778499"/>
              <a:gd name="connsiteX23" fmla="*/ 4990852 w 10858500"/>
              <a:gd name="connsiteY23" fmla="*/ 5441949 h 5778499"/>
              <a:gd name="connsiteX24" fmla="*/ 4990852 w 10858500"/>
              <a:gd name="connsiteY24" fmla="*/ 5441948 h 5778499"/>
              <a:gd name="connsiteX25" fmla="*/ 4990852 w 10858500"/>
              <a:gd name="connsiteY25" fmla="*/ 5441949 h 5778499"/>
              <a:gd name="connsiteX26" fmla="*/ 4996468 w 10858500"/>
              <a:gd name="connsiteY26" fmla="*/ 5414133 h 5778499"/>
              <a:gd name="connsiteX27" fmla="*/ 5062313 w 10858500"/>
              <a:gd name="connsiteY27" fmla="*/ 5370488 h 5778499"/>
              <a:gd name="connsiteX28" fmla="*/ 5796188 w 10858500"/>
              <a:gd name="connsiteY28" fmla="*/ 5370488 h 5778499"/>
              <a:gd name="connsiteX29" fmla="*/ 5867649 w 10858500"/>
              <a:gd name="connsiteY29" fmla="*/ 5441949 h 5778499"/>
              <a:gd name="connsiteX30" fmla="*/ 5867648 w 10858500"/>
              <a:gd name="connsiteY30" fmla="*/ 5441949 h 5778499"/>
              <a:gd name="connsiteX31" fmla="*/ 5796187 w 10858500"/>
              <a:gd name="connsiteY31" fmla="*/ 5513410 h 5778499"/>
            </a:gdLst>
            <a:rect l="l" t="t" r="r" b="b"/>
            <a:pathLst>
              <a:path w="10858500" h="5778499">
                <a:moveTo>
                  <a:pt x="112186" y="5778499"/>
                </a:moveTo>
                <a:lnTo>
                  <a:pt x="10746314" y="5778499"/>
                </a:lnTo>
                <a:cubicBezTo>
                  <a:pt x="10808273" y="5778499"/>
                  <a:pt x="10858500" y="5728272"/>
                  <a:pt x="10858500" y="5666313"/>
                </a:cubicBezTo>
                <a:lnTo>
                  <a:pt x="10858500" y="5217585"/>
                </a:lnTo>
                <a:cubicBezTo>
                  <a:pt x="10858500" y="5171116"/>
                  <a:pt x="10830247" y="5131246"/>
                  <a:pt x="10789982" y="5114215"/>
                </a:cubicBezTo>
                <a:lnTo>
                  <a:pt x="10746319" y="5105400"/>
                </a:lnTo>
                <a:lnTo>
                  <a:pt x="10758230" y="5105400"/>
                </a:lnTo>
                <a:cubicBezTo>
                  <a:pt x="10813608" y="5105400"/>
                  <a:pt x="10858500" y="5060508"/>
                  <a:pt x="10858500" y="5005130"/>
                </a:cubicBezTo>
                <a:lnTo>
                  <a:pt x="10858500" y="100270"/>
                </a:lnTo>
                <a:cubicBezTo>
                  <a:pt x="10858500" y="44892"/>
                  <a:pt x="10813608" y="0"/>
                  <a:pt x="10758230" y="0"/>
                </a:cubicBezTo>
                <a:lnTo>
                  <a:pt x="100270" y="0"/>
                </a:lnTo>
                <a:cubicBezTo>
                  <a:pt x="44892" y="0"/>
                  <a:pt x="0" y="44892"/>
                  <a:pt x="0" y="100270"/>
                </a:cubicBezTo>
                <a:lnTo>
                  <a:pt x="0" y="5005130"/>
                </a:lnTo>
                <a:cubicBezTo>
                  <a:pt x="0" y="5060508"/>
                  <a:pt x="44892" y="5105400"/>
                  <a:pt x="100270" y="5105400"/>
                </a:cubicBezTo>
                <a:lnTo>
                  <a:pt x="112181" y="5105400"/>
                </a:lnTo>
                <a:lnTo>
                  <a:pt x="68518" y="5114215"/>
                </a:lnTo>
                <a:cubicBezTo>
                  <a:pt x="28253" y="5131246"/>
                  <a:pt x="0" y="5171116"/>
                  <a:pt x="0" y="5217585"/>
                </a:cubicBezTo>
                <a:lnTo>
                  <a:pt x="0" y="5666313"/>
                </a:lnTo>
                <a:cubicBezTo>
                  <a:pt x="0" y="5728272"/>
                  <a:pt x="50227" y="5778499"/>
                  <a:pt x="112186" y="5778499"/>
                </a:cubicBezTo>
                <a:close/>
                <a:moveTo>
                  <a:pt x="5796187" y="5513410"/>
                </a:moveTo>
                <a:lnTo>
                  <a:pt x="5062313" y="5513409"/>
                </a:lnTo>
                <a:cubicBezTo>
                  <a:pt x="5032713" y="5513409"/>
                  <a:pt x="5007316" y="5495412"/>
                  <a:pt x="4996468" y="5469764"/>
                </a:cubicBezTo>
                <a:lnTo>
                  <a:pt x="4990852" y="5441949"/>
                </a:lnTo>
                <a:lnTo>
                  <a:pt x="4990852" y="5441949"/>
                </a:lnTo>
                <a:lnTo>
                  <a:pt x="4990852" y="5441948"/>
                </a:lnTo>
                <a:lnTo>
                  <a:pt x="4990852" y="5441949"/>
                </a:lnTo>
                <a:lnTo>
                  <a:pt x="4996468" y="5414133"/>
                </a:lnTo>
                <a:cubicBezTo>
                  <a:pt x="5007316" y="5388485"/>
                  <a:pt x="5032713" y="5370488"/>
                  <a:pt x="5062313" y="5370488"/>
                </a:cubicBezTo>
                <a:lnTo>
                  <a:pt x="5796188" y="5370488"/>
                </a:lnTo>
                <a:cubicBezTo>
                  <a:pt x="5835655" y="5370488"/>
                  <a:pt x="5867649" y="5402482"/>
                  <a:pt x="5867649" y="5441949"/>
                </a:cubicBezTo>
                <a:lnTo>
                  <a:pt x="5867648" y="5441949"/>
                </a:lnTo>
                <a:cubicBezTo>
                  <a:pt x="5867648" y="5481416"/>
                  <a:pt x="5835654" y="5513410"/>
                  <a:pt x="5796187" y="5513410"/>
                </a:cubicBezTo>
                <a:close/>
              </a:path>
            </a:pathLst>
          </a:custGeom>
          <a:solidFill>
            <a:schemeClr val="bg1"/>
          </a:solidFill>
          <a:ln w="12700" cap="sq">
            <a:noFill/>
            <a:miter/>
          </a:ln>
          <a:effectLst>
            <a:outerShdw dist="38100" blurRad="469900" dir="2700000" sx="100000" sy="100000" kx="0" ky="0" algn="tl" rotWithShape="0">
              <a:srgbClr val="000000">
                <a:alpha val="8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1072306" y="1348740"/>
            <a:ext cx="5061794" cy="261366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35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Thanks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10485119" y="746760"/>
            <a:ext cx="137160" cy="137160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10740389" y="746760"/>
            <a:ext cx="137160" cy="13716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10995659" y="746760"/>
            <a:ext cx="137160" cy="13716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6474442" y="1321708"/>
            <a:ext cx="4658377" cy="4519756"/>
          </a:xfrm>
          <a:prstGeom prst="roundRect">
            <a:avLst>
              <a:gd name="adj" fmla="val 4049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11" name="图片"/>
          <p:cNvPicPr>
            <a:picLocks noChangeAspect="1"/>
          </p:cNvPicPr>
          <p:nvPr/>
        </p:nvPicPr>
        <p:blipFill>
          <a:blip r:embed="rId2">
            <a:alphaModFix amt="100000"/>
          </a:blip>
          <a:srcRect l="21019" t="0" r="21019" b="0"/>
          <a:stretch>
            <a:fillRect/>
          </a:stretch>
        </p:blipFill>
        <p:spPr>
          <a:xfrm rot="0" flipH="0" flipV="0">
            <a:off x="6562606" y="1414722"/>
            <a:ext cx="4482050" cy="4333728"/>
          </a:xfrm>
          <a:custGeom>
            <a:avLst/>
            <a:gdLst/>
            <a:rect l="l" t="t" r="r" b="b"/>
            <a:pathLst>
              <a:path w="4482050" h="4333728">
                <a:moveTo>
                  <a:pt x="175473" y="0"/>
                </a:moveTo>
                <a:lnTo>
                  <a:pt x="4306577" y="0"/>
                </a:lnTo>
                <a:cubicBezTo>
                  <a:pt x="4403488" y="0"/>
                  <a:pt x="4482050" y="78562"/>
                  <a:pt x="4482050" y="175473"/>
                </a:cubicBezTo>
                <a:lnTo>
                  <a:pt x="4482050" y="4158255"/>
                </a:lnTo>
                <a:cubicBezTo>
                  <a:pt x="4482050" y="4255166"/>
                  <a:pt x="4403488" y="4333728"/>
                  <a:pt x="4306577" y="4333728"/>
                </a:cubicBezTo>
                <a:lnTo>
                  <a:pt x="175473" y="4333728"/>
                </a:lnTo>
                <a:cubicBezTo>
                  <a:pt x="78562" y="4333728"/>
                  <a:pt x="0" y="4255166"/>
                  <a:pt x="0" y="4158255"/>
                </a:cubicBezTo>
                <a:lnTo>
                  <a:pt x="0" y="175473"/>
                </a:lnTo>
                <a:cubicBezTo>
                  <a:pt x="0" y="78562"/>
                  <a:pt x="78562" y="0"/>
                  <a:pt x="175473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12" name="标题 1"/>
          <p:cNvSpPr txBox="1"/>
          <p:nvPr/>
        </p:nvSpPr>
        <p:spPr>
          <a:xfrm rot="0" flipH="0" flipV="0">
            <a:off x="5570220" y="3914856"/>
            <a:ext cx="2064209" cy="1688676"/>
          </a:xfrm>
          <a:prstGeom prst="roundRect">
            <a:avLst>
              <a:gd name="adj" fmla="val 4049"/>
            </a:avLst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13" name="图片"/>
          <p:cNvPicPr>
            <a:picLocks noChangeAspect="1"/>
          </p:cNvPicPr>
          <p:nvPr/>
        </p:nvPicPr>
        <p:blipFill>
          <a:blip r:embed="rId3">
            <a:alphaModFix amt="100000"/>
          </a:blip>
          <a:srcRect l="15404" t="0" r="15404" b="0"/>
          <a:stretch>
            <a:fillRect/>
          </a:stretch>
        </p:blipFill>
        <p:spPr>
          <a:xfrm rot="0" flipH="0" flipV="0">
            <a:off x="5647346" y="3985685"/>
            <a:ext cx="1909960" cy="1547020"/>
          </a:xfrm>
          <a:custGeom>
            <a:avLst/>
            <a:gdLst/>
            <a:rect l="l" t="t" r="r" b="b"/>
            <a:pathLst>
              <a:path w="1909960" h="1547020">
                <a:moveTo>
                  <a:pt x="62639" y="0"/>
                </a:moveTo>
                <a:lnTo>
                  <a:pt x="1847321" y="0"/>
                </a:lnTo>
                <a:cubicBezTo>
                  <a:pt x="1881916" y="0"/>
                  <a:pt x="1909960" y="28044"/>
                  <a:pt x="1909960" y="62639"/>
                </a:cubicBezTo>
                <a:lnTo>
                  <a:pt x="1909960" y="1484381"/>
                </a:lnTo>
                <a:cubicBezTo>
                  <a:pt x="1909960" y="1518976"/>
                  <a:pt x="1881916" y="1547020"/>
                  <a:pt x="1847321" y="1547020"/>
                </a:cubicBezTo>
                <a:lnTo>
                  <a:pt x="62639" y="1547020"/>
                </a:lnTo>
                <a:cubicBezTo>
                  <a:pt x="28044" y="1547020"/>
                  <a:pt x="0" y="1518976"/>
                  <a:pt x="0" y="1484381"/>
                </a:cubicBezTo>
                <a:lnTo>
                  <a:pt x="0" y="62639"/>
                </a:lnTo>
                <a:cubicBezTo>
                  <a:pt x="0" y="28044"/>
                  <a:pt x="28044" y="0"/>
                  <a:pt x="62639" y="0"/>
                </a:cubicBezTo>
                <a:close/>
              </a:path>
            </a:pathLst>
          </a:custGeom>
          <a:noFill/>
          <a:ln>
            <a:noFill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0" y="0"/>
            <a:ext cx="1619250" cy="6858000"/>
          </a:xfrm>
          <a:prstGeom prst="rect">
            <a:avLst/>
          </a:prstGeom>
          <a:solidFill>
            <a:schemeClr val="accent1"/>
          </a:solidFill>
          <a:ln w="9525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0" flipV="0">
            <a:off x="7810900" y="2948255"/>
            <a:ext cx="3708000" cy="90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4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Requirements Analysis</a:t>
            </a: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7810900" y="4315874"/>
            <a:ext cx="3708000" cy="90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4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Implementation and Scaling Strategies</a:t>
            </a: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7391296" y="2948255"/>
            <a:ext cx="393700" cy="254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t">
            <a:spAutoFit/>
          </a:bodyPr>
          <a:lstStyle/>
          <a:p>
            <a:pPr algn="l">
              <a:lnSpc>
                <a:spcPct val="11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02B6CD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2.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3087141" y="4315874"/>
            <a:ext cx="3708000" cy="90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4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System Architecture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2678765" y="4315874"/>
            <a:ext cx="393700" cy="254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>
            <a:spAutoFit/>
          </a:bodyPr>
          <a:lstStyle/>
          <a:p>
            <a:pPr algn="l">
              <a:lnSpc>
                <a:spcPct val="11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02B6CD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3.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7391296" y="4315874"/>
            <a:ext cx="393700" cy="254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>
            <a:spAutoFit/>
          </a:bodyPr>
          <a:lstStyle/>
          <a:p>
            <a:pPr algn="l">
              <a:lnSpc>
                <a:spcPct val="11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02B6CD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4.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3087141" y="2948255"/>
            <a:ext cx="3708000" cy="12429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Overview of IoT Smart-Home Monitoring Systems</a:t>
            </a:r>
            <a:endParaRPr kumimoji="1" lang="zh-CN" altLang="en-US"/>
          </a:p>
        </p:txBody>
      </p:sp>
      <p:cxnSp>
        <p:nvCxnSpPr>
          <p:cNvPr id="10" name="线条 1"/>
          <p:cNvCxnSpPr/>
          <p:nvPr/>
        </p:nvCxnSpPr>
        <p:spPr>
          <a:xfrm rot="0" flipH="1" flipV="0">
            <a:off x="2831165" y="1950850"/>
            <a:ext cx="4558651" cy="0"/>
          </a:xfrm>
          <a:prstGeom prst="line">
            <a:avLst/>
          </a:prstGeom>
          <a:noFill/>
          <a:ln w="12700" cap="sq">
            <a:solidFill>
              <a:schemeClr val="tx1"/>
            </a:solidFill>
            <a:miter/>
          </a:ln>
        </p:spPr>
      </p:cxnSp>
      <p:sp>
        <p:nvSpPr>
          <p:cNvPr id="11" name="标题 1"/>
          <p:cNvSpPr txBox="1"/>
          <p:nvPr/>
        </p:nvSpPr>
        <p:spPr>
          <a:xfrm rot="0" flipH="0" flipV="0">
            <a:off x="2831165" y="372248"/>
            <a:ext cx="4439474" cy="140662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6000">
                <a:ln w="12700">
                  <a:noFill/>
                </a:ln>
                <a:solidFill>
                  <a:srgbClr val="02B6CD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C</a:t>
            </a:r>
            <a:r>
              <a:rPr kumimoji="1" lang="en-US" altLang="zh-CN" sz="60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ontents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0" flipV="0">
            <a:off x="2730500" y="2948255"/>
            <a:ext cx="464374" cy="56842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02B6CD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1.</a:t>
            </a:r>
            <a:endParaRPr kumimoji="1" lang="zh-CN" altLang="en-US"/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-5283200" y="-1074420"/>
            <a:ext cx="9006840" cy="9006840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0" flipV="0">
            <a:off x="6279521" y="3399680"/>
            <a:ext cx="4751699" cy="210196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40000"/>
              </a:lnSpc>
            </a:pPr>
            <a:r>
              <a:rPr kumimoji="1" lang="en-US" altLang="zh-CN" sz="22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Overview of IoT Smart-Home Monitoring Systems</a:t>
            </a: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6279521" y="2286000"/>
            <a:ext cx="2774209" cy="100584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00000"/>
              </a:lnSpc>
            </a:pPr>
            <a:r>
              <a:rPr kumimoji="1" lang="en-US" altLang="zh-CN" sz="8000">
                <a:ln w="12700">
                  <a:noFill/>
                </a:ln>
                <a:solidFill>
                  <a:srgbClr val="02B6CD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 01</a:t>
            </a: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1847116" y="1412776"/>
            <a:ext cx="4032448" cy="4032448"/>
          </a:xfrm>
          <a:prstGeom prst="ellipse">
            <a:avLst/>
          </a:prstGeom>
          <a:solidFill>
            <a:schemeClr val="bg1"/>
          </a:solidFill>
          <a:ln w="12700" cap="sq">
            <a:noFill/>
            <a:miter/>
          </a:ln>
          <a:effectLst>
            <a:outerShdw dist="38100" blurRad="469900" dir="2700000" sx="100000" sy="100000" kx="0" ky="0" algn="tl" rotWithShape="0">
              <a:srgbClr val="000000">
                <a:alpha val="8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6" name="图片"/>
          <p:cNvPicPr>
            <a:picLocks noChangeAspect="1"/>
          </p:cNvPicPr>
          <p:nvPr/>
        </p:nvPicPr>
        <p:blipFill>
          <a:blip r:embed="rId2">
            <a:alphaModFix amt="100000"/>
          </a:blip>
          <a:srcRect l="21019" t="0" r="21019" b="0"/>
          <a:stretch>
            <a:fillRect/>
          </a:stretch>
        </p:blipFill>
        <p:spPr>
          <a:xfrm rot="0" flipH="0" flipV="0">
            <a:off x="2019222" y="1584882"/>
            <a:ext cx="3688235" cy="3688235"/>
          </a:xfrm>
          <a:custGeom>
            <a:avLst/>
            <a:gdLst/>
            <a:rect l="l" t="t" r="r" b="b"/>
            <a:pathLst>
              <a:path w="3688235" h="3688235">
                <a:moveTo>
                  <a:pt x="1844118" y="0"/>
                </a:moveTo>
                <a:cubicBezTo>
                  <a:pt x="2862595" y="0"/>
                  <a:pt x="3688235" y="825640"/>
                  <a:pt x="3688235" y="1844118"/>
                </a:cubicBezTo>
                <a:cubicBezTo>
                  <a:pt x="3688235" y="2862595"/>
                  <a:pt x="2862595" y="3688235"/>
                  <a:pt x="1844118" y="3688235"/>
                </a:cubicBezTo>
                <a:cubicBezTo>
                  <a:pt x="825640" y="3688235"/>
                  <a:pt x="0" y="2862595"/>
                  <a:pt x="0" y="1844118"/>
                </a:cubicBezTo>
                <a:cubicBezTo>
                  <a:pt x="0" y="825640"/>
                  <a:pt x="825640" y="0"/>
                  <a:pt x="1844118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7" name="标题 1"/>
          <p:cNvSpPr txBox="1"/>
          <p:nvPr/>
        </p:nvSpPr>
        <p:spPr>
          <a:xfrm rot="0" flipH="0" flipV="0">
            <a:off x="10347960" y="5077460"/>
            <a:ext cx="3093720" cy="3093720"/>
          </a:xfrm>
          <a:prstGeom prst="ellipse">
            <a:avLst/>
          </a:prstGeom>
          <a:solidFill>
            <a:schemeClr val="accent2">
              <a:alpha val="3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736600" y="4118011"/>
            <a:ext cx="5045100" cy="432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What is IoT?</a:t>
            </a: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0" flipV="0">
            <a:off x="736600" y="4594631"/>
            <a:ext cx="5045100" cy="145995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595959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The Internet of Things (IoT) refers to the network of interconnected devices that communicate and exchange data, allowing for automation and enhanced functionality in everyday objects.</a:t>
            </a: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6397600" y="4181711"/>
            <a:ext cx="5054600" cy="2667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b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2B6CD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Importance of Smart Homes</a:t>
            </a: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6397600" y="4594631"/>
            <a:ext cx="5057800" cy="145995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595959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Smart homes leverage IoT technologies to provide convenience, security, and energy efficiency, transforming how individuals interact with their living environments.</a:t>
            </a:r>
            <a:endParaRPr kumimoji="1" lang="zh-CN" altLang="en-US"/>
          </a:p>
        </p:txBody>
      </p:sp>
      <p:pic>
        <p:nvPicPr>
          <p:cNvPr id="6" name="图片"/>
          <p:cNvPicPr>
            <a:picLocks noChangeAspect="1"/>
          </p:cNvPicPr>
          <p:nvPr/>
        </p:nvPicPr>
        <p:blipFill>
          <a:blip r:embed="rId2">
            <a:alphaModFix amt="100000"/>
          </a:blip>
          <a:srcRect l="0" t="17625" r="0" b="17625"/>
          <a:stretch>
            <a:fillRect/>
          </a:stretch>
        </p:blipFill>
        <p:spPr>
          <a:xfrm rot="0" flipH="0" flipV="0">
            <a:off x="673100" y="1380436"/>
            <a:ext cx="10845800" cy="2520000"/>
          </a:xfrm>
          <a:custGeom>
            <a:avLst/>
            <a:gdLst/>
            <a:rect l="l" t="t" r="r" b="b"/>
            <a:pathLst>
              <a:path w="10845800" h="2520000">
                <a:moveTo>
                  <a:pt x="0" y="0"/>
                </a:moveTo>
                <a:lnTo>
                  <a:pt x="10845800" y="0"/>
                </a:lnTo>
                <a:lnTo>
                  <a:pt x="10845800" y="2520000"/>
                </a:lnTo>
                <a:lnTo>
                  <a:pt x="0" y="252000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7" name="标题 1"/>
          <p:cNvSpPr txBox="1"/>
          <p:nvPr/>
        </p:nvSpPr>
        <p:spPr>
          <a:xfrm rot="0" flipH="0" flipV="0">
            <a:off x="561150" y="461384"/>
            <a:ext cx="11006007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2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02B6CD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Definition and Purpose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284100" y="225074"/>
            <a:ext cx="66420" cy="6642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9" name="线条 1"/>
          <p:cNvCxnSpPr/>
          <p:nvPr/>
        </p:nvCxnSpPr>
        <p:spPr>
          <a:xfrm rot="16200000" flipH="0" flipV="0">
            <a:off x="138240" y="480534"/>
            <a:ext cx="566610" cy="0"/>
          </a:xfrm>
          <a:prstGeom prst="line">
            <a:avLst/>
          </a:prstGeom>
          <a:noFill/>
          <a:ln w="6350" cap="sq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</p:cxn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1251598" y="1698676"/>
            <a:ext cx="4103237" cy="3980040"/>
          </a:xfrm>
          <a:custGeom>
            <a:avLst/>
            <a:gdLst>
              <a:gd name="connsiteX0" fmla="*/ 2672080 w 3413760"/>
              <a:gd name="connsiteY0" fmla="*/ 0 h 3792010"/>
              <a:gd name="connsiteX1" fmla="*/ 3086210 w 3413760"/>
              <a:gd name="connsiteY1" fmla="*/ 0 h 3792010"/>
              <a:gd name="connsiteX2" fmla="*/ 3413760 w 3413760"/>
              <a:gd name="connsiteY2" fmla="*/ 327550 h 3792010"/>
              <a:gd name="connsiteX3" fmla="*/ 3413760 w 3413760"/>
              <a:gd name="connsiteY3" fmla="*/ 3464460 h 3792010"/>
              <a:gd name="connsiteX4" fmla="*/ 3086210 w 3413760"/>
              <a:gd name="connsiteY4" fmla="*/ 3792010 h 3792010"/>
              <a:gd name="connsiteX5" fmla="*/ 327550 w 3413760"/>
              <a:gd name="connsiteY5" fmla="*/ 3792010 h 3792010"/>
              <a:gd name="connsiteX6" fmla="*/ 0 w 3413760"/>
              <a:gd name="connsiteY6" fmla="*/ 3464460 h 3792010"/>
              <a:gd name="connsiteX7" fmla="*/ 0 w 3413760"/>
              <a:gd name="connsiteY7" fmla="*/ 327550 h 3792010"/>
              <a:gd name="connsiteX8" fmla="*/ 327550 w 3413760"/>
              <a:gd name="connsiteY8" fmla="*/ 0 h 3792010"/>
              <a:gd name="connsiteX9" fmla="*/ 741680 w 3413760"/>
              <a:gd name="connsiteY9" fmla="*/ 0 h 3792010"/>
              <a:gd name="connsiteX10" fmla="*/ 741680 w 3413760"/>
              <a:gd name="connsiteY10" fmla="*/ 0 h 3792010"/>
              <a:gd name="connsiteX11" fmla="*/ 741680 w 3413760"/>
              <a:gd name="connsiteY11" fmla="*/ 0 h 3792010"/>
              <a:gd name="connsiteX12" fmla="*/ 833120 w 3413760"/>
              <a:gd name="connsiteY12" fmla="*/ 619760 h 3792010"/>
            </a:gdLst>
            <a:rect l="l" t="t" r="r" b="b"/>
            <a:pathLst>
              <a:path w="3413760" h="3792010">
                <a:moveTo>
                  <a:pt x="2672080" y="0"/>
                </a:moveTo>
                <a:lnTo>
                  <a:pt x="3086210" y="0"/>
                </a:lnTo>
                <a:cubicBezTo>
                  <a:pt x="3267111" y="0"/>
                  <a:pt x="3413760" y="146649"/>
                  <a:pt x="3413760" y="327550"/>
                </a:cubicBezTo>
                <a:lnTo>
                  <a:pt x="3413760" y="3464460"/>
                </a:lnTo>
                <a:cubicBezTo>
                  <a:pt x="3413760" y="3645361"/>
                  <a:pt x="3267111" y="3792010"/>
                  <a:pt x="3086210" y="3792010"/>
                </a:cubicBezTo>
                <a:lnTo>
                  <a:pt x="327550" y="3792010"/>
                </a:lnTo>
                <a:cubicBezTo>
                  <a:pt x="146649" y="3792010"/>
                  <a:pt x="0" y="3645361"/>
                  <a:pt x="0" y="3464460"/>
                </a:cubicBezTo>
                <a:lnTo>
                  <a:pt x="0" y="327550"/>
                </a:lnTo>
                <a:cubicBezTo>
                  <a:pt x="0" y="146649"/>
                  <a:pt x="146649" y="0"/>
                  <a:pt x="327550" y="0"/>
                </a:cubicBezTo>
                <a:lnTo>
                  <a:pt x="741680" y="0"/>
                </a:lnTo>
              </a:path>
            </a:pathLst>
          </a:custGeom>
          <a:noFill/>
          <a:ln w="127000" cap="rnd">
            <a:solidFill>
              <a:schemeClr val="accent1"/>
            </a:solidFill>
            <a:round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0" flipV="0">
            <a:off x="1634778" y="2313042"/>
            <a:ext cx="3434944" cy="98895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Sensors and Devices</a:t>
            </a: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1634778" y="3453246"/>
            <a:ext cx="3432522" cy="213246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Sensors collect data from the environment, such as temperature and motion, while devices like smart thermostats and cameras enable automated responses and monitoring.</a:t>
            </a:r>
            <a:endParaRPr kumimoji="1" lang="zh-CN" altLang="en-US"/>
          </a:p>
        </p:txBody>
      </p:sp>
      <p:grpSp>
        <p:nvGrpSpPr>
          <p:cNvPr id="5" name=""/>
          <p:cNvGrpSpPr/>
          <p:nvPr/>
        </p:nvGrpSpPr>
        <p:grpSpPr>
          <a:xfrm>
            <a:off x="1731465" y="3305628"/>
            <a:ext cx="3252891" cy="109228"/>
            <a:chOff x="1731465" y="3305628"/>
            <a:chExt cx="3252891" cy="109228"/>
          </a:xfrm>
        </p:grpSpPr>
        <p:cxnSp>
          <p:nvCxnSpPr>
            <p:cNvPr id="6" name="线条 1"/>
            <p:cNvCxnSpPr/>
            <p:nvPr/>
          </p:nvCxnSpPr>
          <p:spPr>
            <a:xfrm rot="0" flipH="0" flipV="0">
              <a:off x="1731465" y="3307603"/>
              <a:ext cx="3252891" cy="0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miter/>
            </a:ln>
          </p:spPr>
        </p:cxnSp>
        <p:sp>
          <p:nvSpPr>
            <p:cNvPr id="7" name="标题 1"/>
            <p:cNvSpPr txBox="1"/>
            <p:nvPr/>
          </p:nvSpPr>
          <p:spPr>
            <a:xfrm rot="0" flipH="0" flipV="1">
              <a:off x="3254562" y="3305628"/>
              <a:ext cx="206696" cy="109228"/>
            </a:xfrm>
            <a:prstGeom prst="triangle">
              <a:avLst/>
            </a:prstGeom>
            <a:solidFill>
              <a:schemeClr val="tx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  <p:sp>
        <p:nvSpPr>
          <p:cNvPr id="8" name="标题 1"/>
          <p:cNvSpPr txBox="1"/>
          <p:nvPr/>
        </p:nvSpPr>
        <p:spPr>
          <a:xfrm rot="0" flipH="0" flipV="0">
            <a:off x="6824464" y="1698676"/>
            <a:ext cx="4103237" cy="3980040"/>
          </a:xfrm>
          <a:custGeom>
            <a:avLst/>
            <a:gdLst>
              <a:gd name="connsiteX0" fmla="*/ 2672080 w 3413760"/>
              <a:gd name="connsiteY0" fmla="*/ 0 h 3792010"/>
              <a:gd name="connsiteX1" fmla="*/ 3086210 w 3413760"/>
              <a:gd name="connsiteY1" fmla="*/ 0 h 3792010"/>
              <a:gd name="connsiteX2" fmla="*/ 3413760 w 3413760"/>
              <a:gd name="connsiteY2" fmla="*/ 327550 h 3792010"/>
              <a:gd name="connsiteX3" fmla="*/ 3413760 w 3413760"/>
              <a:gd name="connsiteY3" fmla="*/ 3464460 h 3792010"/>
              <a:gd name="connsiteX4" fmla="*/ 3086210 w 3413760"/>
              <a:gd name="connsiteY4" fmla="*/ 3792010 h 3792010"/>
              <a:gd name="connsiteX5" fmla="*/ 327550 w 3413760"/>
              <a:gd name="connsiteY5" fmla="*/ 3792010 h 3792010"/>
              <a:gd name="connsiteX6" fmla="*/ 0 w 3413760"/>
              <a:gd name="connsiteY6" fmla="*/ 3464460 h 3792010"/>
              <a:gd name="connsiteX7" fmla="*/ 0 w 3413760"/>
              <a:gd name="connsiteY7" fmla="*/ 327550 h 3792010"/>
              <a:gd name="connsiteX8" fmla="*/ 327550 w 3413760"/>
              <a:gd name="connsiteY8" fmla="*/ 0 h 3792010"/>
              <a:gd name="connsiteX9" fmla="*/ 741680 w 3413760"/>
              <a:gd name="connsiteY9" fmla="*/ 0 h 3792010"/>
              <a:gd name="connsiteX10" fmla="*/ 741680 w 3413760"/>
              <a:gd name="connsiteY10" fmla="*/ 0 h 3792010"/>
              <a:gd name="connsiteX11" fmla="*/ 741680 w 3413760"/>
              <a:gd name="connsiteY11" fmla="*/ 0 h 3792010"/>
              <a:gd name="connsiteX12" fmla="*/ 833120 w 3413760"/>
              <a:gd name="connsiteY12" fmla="*/ 619760 h 3792010"/>
            </a:gdLst>
            <a:rect l="l" t="t" r="r" b="b"/>
            <a:pathLst>
              <a:path w="3413760" h="3792010">
                <a:moveTo>
                  <a:pt x="2672080" y="0"/>
                </a:moveTo>
                <a:lnTo>
                  <a:pt x="3086210" y="0"/>
                </a:lnTo>
                <a:cubicBezTo>
                  <a:pt x="3267111" y="0"/>
                  <a:pt x="3413760" y="146649"/>
                  <a:pt x="3413760" y="327550"/>
                </a:cubicBezTo>
                <a:lnTo>
                  <a:pt x="3413760" y="3464460"/>
                </a:lnTo>
                <a:cubicBezTo>
                  <a:pt x="3413760" y="3645361"/>
                  <a:pt x="3267111" y="3792010"/>
                  <a:pt x="3086210" y="3792010"/>
                </a:cubicBezTo>
                <a:lnTo>
                  <a:pt x="327550" y="3792010"/>
                </a:lnTo>
                <a:cubicBezTo>
                  <a:pt x="146649" y="3792010"/>
                  <a:pt x="0" y="3645361"/>
                  <a:pt x="0" y="3464460"/>
                </a:cubicBezTo>
                <a:lnTo>
                  <a:pt x="0" y="327550"/>
                </a:lnTo>
                <a:cubicBezTo>
                  <a:pt x="0" y="146649"/>
                  <a:pt x="146649" y="0"/>
                  <a:pt x="327550" y="0"/>
                </a:cubicBezTo>
                <a:lnTo>
                  <a:pt x="741680" y="0"/>
                </a:lnTo>
              </a:path>
            </a:pathLst>
          </a:custGeom>
          <a:noFill/>
          <a:ln w="127000" cap="rnd">
            <a:solidFill>
              <a:schemeClr val="accent2"/>
            </a:solidFill>
            <a:round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7207644" y="2313042"/>
            <a:ext cx="3434944" cy="98895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Communication Protocols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7207644" y="3453246"/>
            <a:ext cx="3434956" cy="213246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Communication protocols, such as Wi- Fi, Zigbee, and Bluetooth, ensure seamless connectivity between devices, facilitating data transfer and integration within the smart home ecosystem.</a:t>
            </a:r>
            <a:endParaRPr kumimoji="1" lang="zh-CN" altLang="en-US"/>
          </a:p>
        </p:txBody>
      </p:sp>
      <p:grpSp>
        <p:nvGrpSpPr>
          <p:cNvPr id="11" name=""/>
          <p:cNvGrpSpPr/>
          <p:nvPr/>
        </p:nvGrpSpPr>
        <p:grpSpPr>
          <a:xfrm>
            <a:off x="7304331" y="3305628"/>
            <a:ext cx="3252891" cy="109228"/>
            <a:chOff x="7304331" y="3305628"/>
            <a:chExt cx="3252891" cy="109228"/>
          </a:xfrm>
        </p:grpSpPr>
        <p:cxnSp>
          <p:nvCxnSpPr>
            <p:cNvPr id="12" name="线条 1"/>
            <p:cNvCxnSpPr/>
            <p:nvPr/>
          </p:nvCxnSpPr>
          <p:spPr>
            <a:xfrm rot="0" flipH="0" flipV="0">
              <a:off x="7304331" y="3307603"/>
              <a:ext cx="3252891" cy="0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miter/>
            </a:ln>
          </p:spPr>
        </p:cxnSp>
        <p:sp>
          <p:nvSpPr>
            <p:cNvPr id="13" name="标题 1"/>
            <p:cNvSpPr txBox="1"/>
            <p:nvPr/>
          </p:nvSpPr>
          <p:spPr>
            <a:xfrm rot="0" flipH="0" flipV="1">
              <a:off x="8827428" y="3305628"/>
              <a:ext cx="206696" cy="109228"/>
            </a:xfrm>
            <a:prstGeom prst="triangle">
              <a:avLst/>
            </a:prstGeom>
            <a:solidFill>
              <a:schemeClr val="tx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  <p:sp>
        <p:nvSpPr>
          <p:cNvPr id="14" name="标题 1"/>
          <p:cNvSpPr txBox="1"/>
          <p:nvPr/>
        </p:nvSpPr>
        <p:spPr>
          <a:xfrm rot="0" flipH="0" flipV="0">
            <a:off x="2554668" y="1206824"/>
            <a:ext cx="1600200" cy="98044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5800">
                <a:ln w="12700">
                  <a:noFill/>
                </a:ln>
                <a:solidFill>
                  <a:srgbClr val="02B6CD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01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0" flipH="0" flipV="0">
            <a:off x="8066468" y="1206824"/>
            <a:ext cx="1727200" cy="98044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5800">
                <a:ln w="12700">
                  <a:noFill/>
                </a:ln>
                <a:solidFill>
                  <a:srgbClr val="B2D600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02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0" flipH="0" flipV="0">
            <a:off x="561150" y="461384"/>
            <a:ext cx="11006007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2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02B6CD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Key Components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0" flipH="0" flipV="0">
            <a:off x="284100" y="225074"/>
            <a:ext cx="66420" cy="6642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18" name="线条 1"/>
          <p:cNvCxnSpPr/>
          <p:nvPr/>
        </p:nvCxnSpPr>
        <p:spPr>
          <a:xfrm rot="16200000" flipH="0" flipV="0">
            <a:off x="138240" y="480534"/>
            <a:ext cx="566610" cy="0"/>
          </a:xfrm>
          <a:prstGeom prst="line">
            <a:avLst/>
          </a:prstGeom>
          <a:noFill/>
          <a:ln w="6350" cap="sq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</p:cxn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8100000" flipH="0" flipV="0">
            <a:off x="1497659" y="1415742"/>
            <a:ext cx="1120289" cy="1120289"/>
          </a:xfrm>
          <a:prstGeom prst="teardrop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0" flipV="0">
            <a:off x="2798857" y="1976190"/>
            <a:ext cx="8091332" cy="791861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Homeowners are the primary users of smart home systems, benefiting from improved convenience, safety, and control over their living spaces through technology.</a:t>
            </a: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2798856" y="1512450"/>
            <a:ext cx="8091332" cy="326736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2B6CD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Homeowners</a:t>
            </a: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1566028" y="1484111"/>
            <a:ext cx="983550" cy="983550"/>
          </a:xfrm>
          <a:prstGeom prst="ellipse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1815763" y="1763987"/>
            <a:ext cx="484082" cy="423799"/>
          </a:xfrm>
          <a:custGeom>
            <a:avLst/>
            <a:gdLst>
              <a:gd name="connsiteX0" fmla="*/ 411292 w 822400"/>
              <a:gd name="connsiteY0" fmla="*/ 234366 h 720000"/>
              <a:gd name="connsiteX1" fmla="*/ 285658 w 822400"/>
              <a:gd name="connsiteY1" fmla="*/ 360000 h 720000"/>
              <a:gd name="connsiteX2" fmla="*/ 411292 w 822400"/>
              <a:gd name="connsiteY2" fmla="*/ 485635 h 720000"/>
              <a:gd name="connsiteX3" fmla="*/ 536927 w 822400"/>
              <a:gd name="connsiteY3" fmla="*/ 360000 h 720000"/>
              <a:gd name="connsiteX4" fmla="*/ 411292 w 822400"/>
              <a:gd name="connsiteY4" fmla="*/ 234366 h 720000"/>
              <a:gd name="connsiteX5" fmla="*/ 411292 w 822400"/>
              <a:gd name="connsiteY5" fmla="*/ 178938 h 720000"/>
              <a:gd name="connsiteX6" fmla="*/ 592354 w 822400"/>
              <a:gd name="connsiteY6" fmla="*/ 360000 h 720000"/>
              <a:gd name="connsiteX7" fmla="*/ 411292 w 822400"/>
              <a:gd name="connsiteY7" fmla="*/ 541063 h 720000"/>
              <a:gd name="connsiteX8" fmla="*/ 230230 w 822400"/>
              <a:gd name="connsiteY8" fmla="*/ 360000 h 720000"/>
              <a:gd name="connsiteX9" fmla="*/ 411292 w 822400"/>
              <a:gd name="connsiteY9" fmla="*/ 178938 h 720000"/>
              <a:gd name="connsiteX10" fmla="*/ 235403 w 822400"/>
              <a:gd name="connsiteY10" fmla="*/ 55427 h 720000"/>
              <a:gd name="connsiteX11" fmla="*/ 59514 w 822400"/>
              <a:gd name="connsiteY11" fmla="*/ 360000 h 720000"/>
              <a:gd name="connsiteX12" fmla="*/ 235403 w 822400"/>
              <a:gd name="connsiteY12" fmla="*/ 664573 h 720000"/>
              <a:gd name="connsiteX13" fmla="*/ 587089 w 822400"/>
              <a:gd name="connsiteY13" fmla="*/ 664573 h 720000"/>
              <a:gd name="connsiteX14" fmla="*/ 762978 w 822400"/>
              <a:gd name="connsiteY14" fmla="*/ 360000 h 720000"/>
              <a:gd name="connsiteX15" fmla="*/ 587089 w 822400"/>
              <a:gd name="connsiteY15" fmla="*/ 55427 h 720000"/>
              <a:gd name="connsiteX16" fmla="*/ 219883 w 822400"/>
              <a:gd name="connsiteY16" fmla="*/ 0 h 720000"/>
              <a:gd name="connsiteX17" fmla="*/ 602516 w 822400"/>
              <a:gd name="connsiteY17" fmla="*/ 0 h 720000"/>
              <a:gd name="connsiteX18" fmla="*/ 627274 w 822400"/>
              <a:gd name="connsiteY18" fmla="*/ 14319 h 720000"/>
              <a:gd name="connsiteX19" fmla="*/ 818590 w 822400"/>
              <a:gd name="connsiteY19" fmla="*/ 345682 h 720000"/>
              <a:gd name="connsiteX20" fmla="*/ 818590 w 822400"/>
              <a:gd name="connsiteY20" fmla="*/ 374319 h 720000"/>
              <a:gd name="connsiteX21" fmla="*/ 627366 w 822400"/>
              <a:gd name="connsiteY21" fmla="*/ 705682 h 720000"/>
              <a:gd name="connsiteX22" fmla="*/ 602608 w 822400"/>
              <a:gd name="connsiteY22" fmla="*/ 720000 h 720000"/>
              <a:gd name="connsiteX23" fmla="*/ 219976 w 822400"/>
              <a:gd name="connsiteY23" fmla="*/ 720000 h 720000"/>
              <a:gd name="connsiteX24" fmla="*/ 195218 w 822400"/>
              <a:gd name="connsiteY24" fmla="*/ 705682 h 720000"/>
              <a:gd name="connsiteX25" fmla="*/ 3810 w 822400"/>
              <a:gd name="connsiteY25" fmla="*/ 374319 h 720000"/>
              <a:gd name="connsiteX26" fmla="*/ 3810 w 822400"/>
              <a:gd name="connsiteY26" fmla="*/ 345682 h 720000"/>
              <a:gd name="connsiteX27" fmla="*/ 195126 w 822400"/>
              <a:gd name="connsiteY27" fmla="*/ 14319 h 720000"/>
              <a:gd name="connsiteX28" fmla="*/ 219883 w 822400"/>
              <a:gd name="connsiteY28" fmla="*/ 0 h 720000"/>
            </a:gdLst>
            <a:rect l="l" t="t" r="r" b="b"/>
            <a:pathLst>
              <a:path w="822400" h="720000">
                <a:moveTo>
                  <a:pt x="411292" y="234366"/>
                </a:moveTo>
                <a:cubicBezTo>
                  <a:pt x="342008" y="234366"/>
                  <a:pt x="285658" y="290716"/>
                  <a:pt x="285658" y="360000"/>
                </a:cubicBezTo>
                <a:cubicBezTo>
                  <a:pt x="285658" y="429284"/>
                  <a:pt x="342008" y="485635"/>
                  <a:pt x="411292" y="485635"/>
                </a:cubicBezTo>
                <a:cubicBezTo>
                  <a:pt x="480576" y="485635"/>
                  <a:pt x="536927" y="429284"/>
                  <a:pt x="536927" y="360000"/>
                </a:cubicBezTo>
                <a:cubicBezTo>
                  <a:pt x="536927" y="290716"/>
                  <a:pt x="480576" y="234366"/>
                  <a:pt x="411292" y="234366"/>
                </a:cubicBezTo>
                <a:close/>
                <a:moveTo>
                  <a:pt x="411292" y="178938"/>
                </a:moveTo>
                <a:cubicBezTo>
                  <a:pt x="511153" y="178938"/>
                  <a:pt x="592354" y="260139"/>
                  <a:pt x="592354" y="360000"/>
                </a:cubicBezTo>
                <a:cubicBezTo>
                  <a:pt x="592354" y="459861"/>
                  <a:pt x="511153" y="541063"/>
                  <a:pt x="411292" y="541063"/>
                </a:cubicBezTo>
                <a:cubicBezTo>
                  <a:pt x="311431" y="541063"/>
                  <a:pt x="230230" y="459861"/>
                  <a:pt x="230230" y="360000"/>
                </a:cubicBezTo>
                <a:cubicBezTo>
                  <a:pt x="230230" y="260139"/>
                  <a:pt x="311431" y="178938"/>
                  <a:pt x="411292" y="178938"/>
                </a:cubicBezTo>
                <a:close/>
                <a:moveTo>
                  <a:pt x="235403" y="55427"/>
                </a:moveTo>
                <a:lnTo>
                  <a:pt x="59514" y="360000"/>
                </a:lnTo>
                <a:lnTo>
                  <a:pt x="235403" y="664573"/>
                </a:lnTo>
                <a:lnTo>
                  <a:pt x="587089" y="664573"/>
                </a:lnTo>
                <a:lnTo>
                  <a:pt x="762978" y="360000"/>
                </a:lnTo>
                <a:lnTo>
                  <a:pt x="587089" y="55427"/>
                </a:lnTo>
                <a:close/>
                <a:moveTo>
                  <a:pt x="219883" y="0"/>
                </a:moveTo>
                <a:lnTo>
                  <a:pt x="602516" y="0"/>
                </a:lnTo>
                <a:cubicBezTo>
                  <a:pt x="612678" y="0"/>
                  <a:pt x="622193" y="5450"/>
                  <a:pt x="627274" y="14319"/>
                </a:cubicBezTo>
                <a:lnTo>
                  <a:pt x="818590" y="345682"/>
                </a:lnTo>
                <a:cubicBezTo>
                  <a:pt x="823671" y="354550"/>
                  <a:pt x="823671" y="365451"/>
                  <a:pt x="818590" y="374319"/>
                </a:cubicBezTo>
                <a:lnTo>
                  <a:pt x="627366" y="705682"/>
                </a:lnTo>
                <a:cubicBezTo>
                  <a:pt x="622285" y="714550"/>
                  <a:pt x="612770" y="720000"/>
                  <a:pt x="602608" y="720000"/>
                </a:cubicBezTo>
                <a:lnTo>
                  <a:pt x="219976" y="720000"/>
                </a:lnTo>
                <a:cubicBezTo>
                  <a:pt x="209814" y="720000"/>
                  <a:pt x="200299" y="714550"/>
                  <a:pt x="195218" y="705682"/>
                </a:cubicBezTo>
                <a:lnTo>
                  <a:pt x="3810" y="374319"/>
                </a:lnTo>
                <a:cubicBezTo>
                  <a:pt x="-1271" y="365543"/>
                  <a:pt x="-1271" y="354550"/>
                  <a:pt x="3810" y="345682"/>
                </a:cubicBezTo>
                <a:lnTo>
                  <a:pt x="195126" y="14319"/>
                </a:lnTo>
                <a:cubicBezTo>
                  <a:pt x="200207" y="5450"/>
                  <a:pt x="209721" y="0"/>
                  <a:pt x="219883" y="0"/>
                </a:cubicBezTo>
                <a:close/>
              </a:path>
            </a:pathLst>
          </a:custGeom>
          <a:solidFill>
            <a:schemeClr val="accent1"/>
          </a:solidFill>
          <a:ln w="155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8100000" flipH="0" flipV="0">
            <a:off x="1497659" y="3028409"/>
            <a:ext cx="1120289" cy="1120289"/>
          </a:xfrm>
          <a:prstGeom prst="teardrop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2798857" y="3588857"/>
            <a:ext cx="8091332" cy="791861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Service providers deliver installation, maintenance, and technical support for smart home systems, ensuring that homeowners can effectively utilize and manage their devices.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2798856" y="3125117"/>
            <a:ext cx="8091332" cy="326736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B2D600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Service Providers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1566028" y="3096778"/>
            <a:ext cx="983550" cy="983550"/>
          </a:xfrm>
          <a:prstGeom prst="ellipse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1815763" y="3364649"/>
            <a:ext cx="484082" cy="447809"/>
          </a:xfrm>
          <a:custGeom>
            <a:avLst/>
            <a:gdLst>
              <a:gd name="connsiteX0" fmla="*/ 56258 w 778320"/>
              <a:gd name="connsiteY0" fmla="*/ 333700 h 720001"/>
              <a:gd name="connsiteX1" fmla="*/ 56258 w 778320"/>
              <a:gd name="connsiteY1" fmla="*/ 627457 h 720001"/>
              <a:gd name="connsiteX2" fmla="*/ 66946 w 778320"/>
              <a:gd name="connsiteY2" fmla="*/ 653054 h 720001"/>
              <a:gd name="connsiteX3" fmla="*/ 92544 w 778320"/>
              <a:gd name="connsiteY3" fmla="*/ 663743 h 720001"/>
              <a:gd name="connsiteX4" fmla="*/ 685683 w 778320"/>
              <a:gd name="connsiteY4" fmla="*/ 663743 h 720001"/>
              <a:gd name="connsiteX5" fmla="*/ 711281 w 778320"/>
              <a:gd name="connsiteY5" fmla="*/ 653054 h 720001"/>
              <a:gd name="connsiteX6" fmla="*/ 721969 w 778320"/>
              <a:gd name="connsiteY6" fmla="*/ 627457 h 720001"/>
              <a:gd name="connsiteX7" fmla="*/ 721969 w 778320"/>
              <a:gd name="connsiteY7" fmla="*/ 333700 h 720001"/>
              <a:gd name="connsiteX8" fmla="*/ 92544 w 778320"/>
              <a:gd name="connsiteY8" fmla="*/ 142049 h 720001"/>
              <a:gd name="connsiteX9" fmla="*/ 56258 w 778320"/>
              <a:gd name="connsiteY9" fmla="*/ 178336 h 720001"/>
              <a:gd name="connsiteX10" fmla="*/ 56258 w 778320"/>
              <a:gd name="connsiteY10" fmla="*/ 277443 h 720001"/>
              <a:gd name="connsiteX11" fmla="*/ 721969 w 778320"/>
              <a:gd name="connsiteY11" fmla="*/ 277443 h 720001"/>
              <a:gd name="connsiteX12" fmla="*/ 721969 w 778320"/>
              <a:gd name="connsiteY12" fmla="*/ 178336 h 720001"/>
              <a:gd name="connsiteX13" fmla="*/ 685683 w 778320"/>
              <a:gd name="connsiteY13" fmla="*/ 142049 h 720001"/>
              <a:gd name="connsiteX14" fmla="*/ 561355 w 778320"/>
              <a:gd name="connsiteY14" fmla="*/ 142049 h 720001"/>
              <a:gd name="connsiteX15" fmla="*/ 561355 w 778320"/>
              <a:gd name="connsiteY15" fmla="*/ 201026 h 720001"/>
              <a:gd name="connsiteX16" fmla="*/ 533226 w 778320"/>
              <a:gd name="connsiteY16" fmla="*/ 229249 h 720001"/>
              <a:gd name="connsiteX17" fmla="*/ 505097 w 778320"/>
              <a:gd name="connsiteY17" fmla="*/ 201120 h 720001"/>
              <a:gd name="connsiteX18" fmla="*/ 505097 w 778320"/>
              <a:gd name="connsiteY18" fmla="*/ 142049 h 720001"/>
              <a:gd name="connsiteX19" fmla="*/ 273129 w 778320"/>
              <a:gd name="connsiteY19" fmla="*/ 142049 h 720001"/>
              <a:gd name="connsiteX20" fmla="*/ 273129 w 778320"/>
              <a:gd name="connsiteY20" fmla="*/ 201026 h 720001"/>
              <a:gd name="connsiteX21" fmla="*/ 245001 w 778320"/>
              <a:gd name="connsiteY21" fmla="*/ 229249 h 720001"/>
              <a:gd name="connsiteX22" fmla="*/ 216872 w 778320"/>
              <a:gd name="connsiteY22" fmla="*/ 201120 h 720001"/>
              <a:gd name="connsiteX23" fmla="*/ 216872 w 778320"/>
              <a:gd name="connsiteY23" fmla="*/ 142049 h 720001"/>
              <a:gd name="connsiteX24" fmla="*/ 245001 w 778320"/>
              <a:gd name="connsiteY24" fmla="*/ 0 h 720001"/>
              <a:gd name="connsiteX25" fmla="*/ 273129 w 778320"/>
              <a:gd name="connsiteY25" fmla="*/ 28129 h 720001"/>
              <a:gd name="connsiteX26" fmla="*/ 273129 w 778320"/>
              <a:gd name="connsiteY26" fmla="*/ 85792 h 720001"/>
              <a:gd name="connsiteX27" fmla="*/ 505097 w 778320"/>
              <a:gd name="connsiteY27" fmla="*/ 85792 h 720001"/>
              <a:gd name="connsiteX28" fmla="*/ 505097 w 778320"/>
              <a:gd name="connsiteY28" fmla="*/ 28129 h 720001"/>
              <a:gd name="connsiteX29" fmla="*/ 533226 w 778320"/>
              <a:gd name="connsiteY29" fmla="*/ 0 h 720001"/>
              <a:gd name="connsiteX30" fmla="*/ 561355 w 778320"/>
              <a:gd name="connsiteY30" fmla="*/ 28129 h 720001"/>
              <a:gd name="connsiteX31" fmla="*/ 561355 w 778320"/>
              <a:gd name="connsiteY31" fmla="*/ 85792 h 720001"/>
              <a:gd name="connsiteX32" fmla="*/ 685683 w 778320"/>
              <a:gd name="connsiteY32" fmla="*/ 85792 h 720001"/>
              <a:gd name="connsiteX33" fmla="*/ 778320 w 778320"/>
              <a:gd name="connsiteY33" fmla="*/ 178336 h 720001"/>
              <a:gd name="connsiteX34" fmla="*/ 778320 w 778320"/>
              <a:gd name="connsiteY34" fmla="*/ 627457 h 720001"/>
              <a:gd name="connsiteX35" fmla="*/ 685777 w 778320"/>
              <a:gd name="connsiteY35" fmla="*/ 720001 h 720001"/>
              <a:gd name="connsiteX36" fmla="*/ 92544 w 778320"/>
              <a:gd name="connsiteY36" fmla="*/ 720001 h 720001"/>
              <a:gd name="connsiteX37" fmla="*/ 0 w 778320"/>
              <a:gd name="connsiteY37" fmla="*/ 627457 h 720001"/>
              <a:gd name="connsiteX38" fmla="*/ 0 w 778320"/>
              <a:gd name="connsiteY38" fmla="*/ 333700 h 720001"/>
              <a:gd name="connsiteX39" fmla="*/ 0 w 778320"/>
              <a:gd name="connsiteY39" fmla="*/ 277443 h 720001"/>
              <a:gd name="connsiteX40" fmla="*/ 0 w 778320"/>
              <a:gd name="connsiteY40" fmla="*/ 178336 h 720001"/>
              <a:gd name="connsiteX41" fmla="*/ 92544 w 778320"/>
              <a:gd name="connsiteY41" fmla="*/ 85792 h 720001"/>
              <a:gd name="connsiteX42" fmla="*/ 216872 w 778320"/>
              <a:gd name="connsiteY42" fmla="*/ 85792 h 720001"/>
              <a:gd name="connsiteX43" fmla="*/ 216872 w 778320"/>
              <a:gd name="connsiteY43" fmla="*/ 28129 h 720001"/>
              <a:gd name="connsiteX44" fmla="*/ 245001 w 778320"/>
              <a:gd name="connsiteY44" fmla="*/ 0 h 720001"/>
            </a:gdLst>
            <a:rect l="l" t="t" r="r" b="b"/>
            <a:pathLst>
              <a:path w="778320" h="720001">
                <a:moveTo>
                  <a:pt x="56258" y="333700"/>
                </a:moveTo>
                <a:lnTo>
                  <a:pt x="56258" y="627457"/>
                </a:lnTo>
                <a:cubicBezTo>
                  <a:pt x="56258" y="637115"/>
                  <a:pt x="60008" y="646116"/>
                  <a:pt x="66946" y="653054"/>
                </a:cubicBezTo>
                <a:cubicBezTo>
                  <a:pt x="73885" y="659899"/>
                  <a:pt x="82980" y="663743"/>
                  <a:pt x="92544" y="663743"/>
                </a:cubicBezTo>
                <a:lnTo>
                  <a:pt x="685683" y="663743"/>
                </a:lnTo>
                <a:cubicBezTo>
                  <a:pt x="695341" y="663743"/>
                  <a:pt x="704342" y="659993"/>
                  <a:pt x="711281" y="653054"/>
                </a:cubicBezTo>
                <a:cubicBezTo>
                  <a:pt x="718125" y="646116"/>
                  <a:pt x="721969" y="637021"/>
                  <a:pt x="721969" y="627457"/>
                </a:cubicBezTo>
                <a:lnTo>
                  <a:pt x="721969" y="333700"/>
                </a:lnTo>
                <a:close/>
                <a:moveTo>
                  <a:pt x="92544" y="142049"/>
                </a:moveTo>
                <a:cubicBezTo>
                  <a:pt x="72478" y="142049"/>
                  <a:pt x="56258" y="158364"/>
                  <a:pt x="56258" y="178336"/>
                </a:cubicBezTo>
                <a:lnTo>
                  <a:pt x="56258" y="277443"/>
                </a:lnTo>
                <a:lnTo>
                  <a:pt x="721969" y="277443"/>
                </a:lnTo>
                <a:lnTo>
                  <a:pt x="721969" y="178336"/>
                </a:lnTo>
                <a:cubicBezTo>
                  <a:pt x="721969" y="158270"/>
                  <a:pt x="705655" y="142049"/>
                  <a:pt x="685683" y="142049"/>
                </a:cubicBezTo>
                <a:lnTo>
                  <a:pt x="561355" y="142049"/>
                </a:lnTo>
                <a:lnTo>
                  <a:pt x="561355" y="201026"/>
                </a:lnTo>
                <a:cubicBezTo>
                  <a:pt x="561355" y="216591"/>
                  <a:pt x="548790" y="229249"/>
                  <a:pt x="533226" y="229249"/>
                </a:cubicBezTo>
                <a:cubicBezTo>
                  <a:pt x="517661" y="229249"/>
                  <a:pt x="505097" y="216685"/>
                  <a:pt x="505097" y="201120"/>
                </a:cubicBezTo>
                <a:lnTo>
                  <a:pt x="505097" y="142049"/>
                </a:lnTo>
                <a:lnTo>
                  <a:pt x="273129" y="142049"/>
                </a:lnTo>
                <a:lnTo>
                  <a:pt x="273129" y="201026"/>
                </a:lnTo>
                <a:cubicBezTo>
                  <a:pt x="273129" y="216591"/>
                  <a:pt x="260565" y="229249"/>
                  <a:pt x="245001" y="229249"/>
                </a:cubicBezTo>
                <a:cubicBezTo>
                  <a:pt x="229436" y="229249"/>
                  <a:pt x="216872" y="216685"/>
                  <a:pt x="216872" y="201120"/>
                </a:cubicBezTo>
                <a:lnTo>
                  <a:pt x="216872" y="142049"/>
                </a:lnTo>
                <a:close/>
                <a:moveTo>
                  <a:pt x="245001" y="0"/>
                </a:moveTo>
                <a:cubicBezTo>
                  <a:pt x="260565" y="0"/>
                  <a:pt x="273129" y="12564"/>
                  <a:pt x="273129" y="28129"/>
                </a:cubicBezTo>
                <a:lnTo>
                  <a:pt x="273129" y="85792"/>
                </a:lnTo>
                <a:lnTo>
                  <a:pt x="505097" y="85792"/>
                </a:lnTo>
                <a:lnTo>
                  <a:pt x="505097" y="28129"/>
                </a:lnTo>
                <a:cubicBezTo>
                  <a:pt x="505097" y="12564"/>
                  <a:pt x="517661" y="0"/>
                  <a:pt x="533226" y="0"/>
                </a:cubicBezTo>
                <a:cubicBezTo>
                  <a:pt x="548790" y="0"/>
                  <a:pt x="561355" y="12564"/>
                  <a:pt x="561355" y="28129"/>
                </a:cubicBezTo>
                <a:lnTo>
                  <a:pt x="561355" y="85792"/>
                </a:lnTo>
                <a:lnTo>
                  <a:pt x="685683" y="85792"/>
                </a:lnTo>
                <a:cubicBezTo>
                  <a:pt x="736784" y="85792"/>
                  <a:pt x="778227" y="127235"/>
                  <a:pt x="778320" y="178336"/>
                </a:cubicBezTo>
                <a:lnTo>
                  <a:pt x="778320" y="627457"/>
                </a:lnTo>
                <a:cubicBezTo>
                  <a:pt x="778320" y="678370"/>
                  <a:pt x="736690" y="720001"/>
                  <a:pt x="685777" y="720001"/>
                </a:cubicBezTo>
                <a:lnTo>
                  <a:pt x="92544" y="720001"/>
                </a:lnTo>
                <a:cubicBezTo>
                  <a:pt x="41631" y="720001"/>
                  <a:pt x="0" y="678370"/>
                  <a:pt x="0" y="627457"/>
                </a:cubicBezTo>
                <a:lnTo>
                  <a:pt x="0" y="333700"/>
                </a:lnTo>
                <a:lnTo>
                  <a:pt x="0" y="277443"/>
                </a:lnTo>
                <a:lnTo>
                  <a:pt x="0" y="178336"/>
                </a:lnTo>
                <a:cubicBezTo>
                  <a:pt x="0" y="127235"/>
                  <a:pt x="41443" y="85792"/>
                  <a:pt x="92544" y="85792"/>
                </a:cubicBezTo>
                <a:lnTo>
                  <a:pt x="216872" y="85792"/>
                </a:lnTo>
                <a:lnTo>
                  <a:pt x="216872" y="28129"/>
                </a:lnTo>
                <a:cubicBezTo>
                  <a:pt x="216872" y="12564"/>
                  <a:pt x="229436" y="0"/>
                  <a:pt x="245001" y="0"/>
                </a:cubicBezTo>
                <a:close/>
              </a:path>
            </a:pathLst>
          </a:custGeom>
          <a:solidFill>
            <a:schemeClr val="accent2"/>
          </a:solidFill>
          <a:ln w="155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8100000" flipH="0" flipV="0">
            <a:off x="1497659" y="4641076"/>
            <a:ext cx="1120289" cy="1120289"/>
          </a:xfrm>
          <a:prstGeom prst="teardrop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0" flipV="0">
            <a:off x="2798857" y="5201524"/>
            <a:ext cx="8091332" cy="791861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376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Developers design and create the software and hardware components of smart home systems, continually innovating to enhance user experience and functionality in smart homes.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0" flipV="0">
            <a:off x="2798856" y="4737784"/>
            <a:ext cx="8091332" cy="326736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2B6CD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Developers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0" flipH="0" flipV="0">
            <a:off x="1566028" y="4709445"/>
            <a:ext cx="983550" cy="983550"/>
          </a:xfrm>
          <a:prstGeom prst="ellipse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0" flipH="0" flipV="0">
            <a:off x="1815763" y="4977316"/>
            <a:ext cx="484082" cy="447809"/>
          </a:xfrm>
          <a:custGeom>
            <a:avLst/>
            <a:gdLst>
              <a:gd name="connsiteX0" fmla="*/ 56258 w 778320"/>
              <a:gd name="connsiteY0" fmla="*/ 333700 h 720001"/>
              <a:gd name="connsiteX1" fmla="*/ 56258 w 778320"/>
              <a:gd name="connsiteY1" fmla="*/ 627457 h 720001"/>
              <a:gd name="connsiteX2" fmla="*/ 66946 w 778320"/>
              <a:gd name="connsiteY2" fmla="*/ 653054 h 720001"/>
              <a:gd name="connsiteX3" fmla="*/ 92544 w 778320"/>
              <a:gd name="connsiteY3" fmla="*/ 663743 h 720001"/>
              <a:gd name="connsiteX4" fmla="*/ 685683 w 778320"/>
              <a:gd name="connsiteY4" fmla="*/ 663743 h 720001"/>
              <a:gd name="connsiteX5" fmla="*/ 711281 w 778320"/>
              <a:gd name="connsiteY5" fmla="*/ 653054 h 720001"/>
              <a:gd name="connsiteX6" fmla="*/ 721969 w 778320"/>
              <a:gd name="connsiteY6" fmla="*/ 627457 h 720001"/>
              <a:gd name="connsiteX7" fmla="*/ 721969 w 778320"/>
              <a:gd name="connsiteY7" fmla="*/ 333700 h 720001"/>
              <a:gd name="connsiteX8" fmla="*/ 92544 w 778320"/>
              <a:gd name="connsiteY8" fmla="*/ 142049 h 720001"/>
              <a:gd name="connsiteX9" fmla="*/ 56258 w 778320"/>
              <a:gd name="connsiteY9" fmla="*/ 178336 h 720001"/>
              <a:gd name="connsiteX10" fmla="*/ 56258 w 778320"/>
              <a:gd name="connsiteY10" fmla="*/ 277443 h 720001"/>
              <a:gd name="connsiteX11" fmla="*/ 721969 w 778320"/>
              <a:gd name="connsiteY11" fmla="*/ 277443 h 720001"/>
              <a:gd name="connsiteX12" fmla="*/ 721969 w 778320"/>
              <a:gd name="connsiteY12" fmla="*/ 178336 h 720001"/>
              <a:gd name="connsiteX13" fmla="*/ 685683 w 778320"/>
              <a:gd name="connsiteY13" fmla="*/ 142049 h 720001"/>
              <a:gd name="connsiteX14" fmla="*/ 561355 w 778320"/>
              <a:gd name="connsiteY14" fmla="*/ 142049 h 720001"/>
              <a:gd name="connsiteX15" fmla="*/ 561355 w 778320"/>
              <a:gd name="connsiteY15" fmla="*/ 201026 h 720001"/>
              <a:gd name="connsiteX16" fmla="*/ 533226 w 778320"/>
              <a:gd name="connsiteY16" fmla="*/ 229249 h 720001"/>
              <a:gd name="connsiteX17" fmla="*/ 505097 w 778320"/>
              <a:gd name="connsiteY17" fmla="*/ 201120 h 720001"/>
              <a:gd name="connsiteX18" fmla="*/ 505097 w 778320"/>
              <a:gd name="connsiteY18" fmla="*/ 142049 h 720001"/>
              <a:gd name="connsiteX19" fmla="*/ 273129 w 778320"/>
              <a:gd name="connsiteY19" fmla="*/ 142049 h 720001"/>
              <a:gd name="connsiteX20" fmla="*/ 273129 w 778320"/>
              <a:gd name="connsiteY20" fmla="*/ 201026 h 720001"/>
              <a:gd name="connsiteX21" fmla="*/ 245001 w 778320"/>
              <a:gd name="connsiteY21" fmla="*/ 229249 h 720001"/>
              <a:gd name="connsiteX22" fmla="*/ 216872 w 778320"/>
              <a:gd name="connsiteY22" fmla="*/ 201120 h 720001"/>
              <a:gd name="connsiteX23" fmla="*/ 216872 w 778320"/>
              <a:gd name="connsiteY23" fmla="*/ 142049 h 720001"/>
              <a:gd name="connsiteX24" fmla="*/ 245001 w 778320"/>
              <a:gd name="connsiteY24" fmla="*/ 0 h 720001"/>
              <a:gd name="connsiteX25" fmla="*/ 273129 w 778320"/>
              <a:gd name="connsiteY25" fmla="*/ 28129 h 720001"/>
              <a:gd name="connsiteX26" fmla="*/ 273129 w 778320"/>
              <a:gd name="connsiteY26" fmla="*/ 85792 h 720001"/>
              <a:gd name="connsiteX27" fmla="*/ 505097 w 778320"/>
              <a:gd name="connsiteY27" fmla="*/ 85792 h 720001"/>
              <a:gd name="connsiteX28" fmla="*/ 505097 w 778320"/>
              <a:gd name="connsiteY28" fmla="*/ 28129 h 720001"/>
              <a:gd name="connsiteX29" fmla="*/ 533226 w 778320"/>
              <a:gd name="connsiteY29" fmla="*/ 0 h 720001"/>
              <a:gd name="connsiteX30" fmla="*/ 561355 w 778320"/>
              <a:gd name="connsiteY30" fmla="*/ 28129 h 720001"/>
              <a:gd name="connsiteX31" fmla="*/ 561355 w 778320"/>
              <a:gd name="connsiteY31" fmla="*/ 85792 h 720001"/>
              <a:gd name="connsiteX32" fmla="*/ 685683 w 778320"/>
              <a:gd name="connsiteY32" fmla="*/ 85792 h 720001"/>
              <a:gd name="connsiteX33" fmla="*/ 778320 w 778320"/>
              <a:gd name="connsiteY33" fmla="*/ 178336 h 720001"/>
              <a:gd name="connsiteX34" fmla="*/ 778320 w 778320"/>
              <a:gd name="connsiteY34" fmla="*/ 627457 h 720001"/>
              <a:gd name="connsiteX35" fmla="*/ 685777 w 778320"/>
              <a:gd name="connsiteY35" fmla="*/ 720001 h 720001"/>
              <a:gd name="connsiteX36" fmla="*/ 92544 w 778320"/>
              <a:gd name="connsiteY36" fmla="*/ 720001 h 720001"/>
              <a:gd name="connsiteX37" fmla="*/ 0 w 778320"/>
              <a:gd name="connsiteY37" fmla="*/ 627457 h 720001"/>
              <a:gd name="connsiteX38" fmla="*/ 0 w 778320"/>
              <a:gd name="connsiteY38" fmla="*/ 333700 h 720001"/>
              <a:gd name="connsiteX39" fmla="*/ 0 w 778320"/>
              <a:gd name="connsiteY39" fmla="*/ 277443 h 720001"/>
              <a:gd name="connsiteX40" fmla="*/ 0 w 778320"/>
              <a:gd name="connsiteY40" fmla="*/ 178336 h 720001"/>
              <a:gd name="connsiteX41" fmla="*/ 92544 w 778320"/>
              <a:gd name="connsiteY41" fmla="*/ 85792 h 720001"/>
              <a:gd name="connsiteX42" fmla="*/ 216872 w 778320"/>
              <a:gd name="connsiteY42" fmla="*/ 85792 h 720001"/>
              <a:gd name="connsiteX43" fmla="*/ 216872 w 778320"/>
              <a:gd name="connsiteY43" fmla="*/ 28129 h 720001"/>
              <a:gd name="connsiteX44" fmla="*/ 245001 w 778320"/>
              <a:gd name="connsiteY44" fmla="*/ 0 h 720001"/>
            </a:gdLst>
            <a:rect l="l" t="t" r="r" b="b"/>
            <a:pathLst>
              <a:path w="778320" h="720001">
                <a:moveTo>
                  <a:pt x="56258" y="333700"/>
                </a:moveTo>
                <a:lnTo>
                  <a:pt x="56258" y="627457"/>
                </a:lnTo>
                <a:cubicBezTo>
                  <a:pt x="56258" y="637115"/>
                  <a:pt x="60008" y="646116"/>
                  <a:pt x="66946" y="653054"/>
                </a:cubicBezTo>
                <a:cubicBezTo>
                  <a:pt x="73885" y="659899"/>
                  <a:pt x="82980" y="663743"/>
                  <a:pt x="92544" y="663743"/>
                </a:cubicBezTo>
                <a:lnTo>
                  <a:pt x="685683" y="663743"/>
                </a:lnTo>
                <a:cubicBezTo>
                  <a:pt x="695341" y="663743"/>
                  <a:pt x="704342" y="659993"/>
                  <a:pt x="711281" y="653054"/>
                </a:cubicBezTo>
                <a:cubicBezTo>
                  <a:pt x="718125" y="646116"/>
                  <a:pt x="721969" y="637021"/>
                  <a:pt x="721969" y="627457"/>
                </a:cubicBezTo>
                <a:lnTo>
                  <a:pt x="721969" y="333700"/>
                </a:lnTo>
                <a:close/>
                <a:moveTo>
                  <a:pt x="92544" y="142049"/>
                </a:moveTo>
                <a:cubicBezTo>
                  <a:pt x="72478" y="142049"/>
                  <a:pt x="56258" y="158364"/>
                  <a:pt x="56258" y="178336"/>
                </a:cubicBezTo>
                <a:lnTo>
                  <a:pt x="56258" y="277443"/>
                </a:lnTo>
                <a:lnTo>
                  <a:pt x="721969" y="277443"/>
                </a:lnTo>
                <a:lnTo>
                  <a:pt x="721969" y="178336"/>
                </a:lnTo>
                <a:cubicBezTo>
                  <a:pt x="721969" y="158270"/>
                  <a:pt x="705655" y="142049"/>
                  <a:pt x="685683" y="142049"/>
                </a:cubicBezTo>
                <a:lnTo>
                  <a:pt x="561355" y="142049"/>
                </a:lnTo>
                <a:lnTo>
                  <a:pt x="561355" y="201026"/>
                </a:lnTo>
                <a:cubicBezTo>
                  <a:pt x="561355" y="216591"/>
                  <a:pt x="548790" y="229249"/>
                  <a:pt x="533226" y="229249"/>
                </a:cubicBezTo>
                <a:cubicBezTo>
                  <a:pt x="517661" y="229249"/>
                  <a:pt x="505097" y="216685"/>
                  <a:pt x="505097" y="201120"/>
                </a:cubicBezTo>
                <a:lnTo>
                  <a:pt x="505097" y="142049"/>
                </a:lnTo>
                <a:lnTo>
                  <a:pt x="273129" y="142049"/>
                </a:lnTo>
                <a:lnTo>
                  <a:pt x="273129" y="201026"/>
                </a:lnTo>
                <a:cubicBezTo>
                  <a:pt x="273129" y="216591"/>
                  <a:pt x="260565" y="229249"/>
                  <a:pt x="245001" y="229249"/>
                </a:cubicBezTo>
                <a:cubicBezTo>
                  <a:pt x="229436" y="229249"/>
                  <a:pt x="216872" y="216685"/>
                  <a:pt x="216872" y="201120"/>
                </a:cubicBezTo>
                <a:lnTo>
                  <a:pt x="216872" y="142049"/>
                </a:lnTo>
                <a:close/>
                <a:moveTo>
                  <a:pt x="245001" y="0"/>
                </a:moveTo>
                <a:cubicBezTo>
                  <a:pt x="260565" y="0"/>
                  <a:pt x="273129" y="12564"/>
                  <a:pt x="273129" y="28129"/>
                </a:cubicBezTo>
                <a:lnTo>
                  <a:pt x="273129" y="85792"/>
                </a:lnTo>
                <a:lnTo>
                  <a:pt x="505097" y="85792"/>
                </a:lnTo>
                <a:lnTo>
                  <a:pt x="505097" y="28129"/>
                </a:lnTo>
                <a:cubicBezTo>
                  <a:pt x="505097" y="12564"/>
                  <a:pt x="517661" y="0"/>
                  <a:pt x="533226" y="0"/>
                </a:cubicBezTo>
                <a:cubicBezTo>
                  <a:pt x="548790" y="0"/>
                  <a:pt x="561355" y="12564"/>
                  <a:pt x="561355" y="28129"/>
                </a:cubicBezTo>
                <a:lnTo>
                  <a:pt x="561355" y="85792"/>
                </a:lnTo>
                <a:lnTo>
                  <a:pt x="685683" y="85792"/>
                </a:lnTo>
                <a:cubicBezTo>
                  <a:pt x="736784" y="85792"/>
                  <a:pt x="778227" y="127235"/>
                  <a:pt x="778320" y="178336"/>
                </a:cubicBezTo>
                <a:lnTo>
                  <a:pt x="778320" y="627457"/>
                </a:lnTo>
                <a:cubicBezTo>
                  <a:pt x="778320" y="678370"/>
                  <a:pt x="736690" y="720001"/>
                  <a:pt x="685777" y="720001"/>
                </a:cubicBezTo>
                <a:lnTo>
                  <a:pt x="92544" y="720001"/>
                </a:lnTo>
                <a:cubicBezTo>
                  <a:pt x="41631" y="720001"/>
                  <a:pt x="0" y="678370"/>
                  <a:pt x="0" y="627457"/>
                </a:cubicBezTo>
                <a:lnTo>
                  <a:pt x="0" y="333700"/>
                </a:lnTo>
                <a:lnTo>
                  <a:pt x="0" y="277443"/>
                </a:lnTo>
                <a:lnTo>
                  <a:pt x="0" y="178336"/>
                </a:lnTo>
                <a:cubicBezTo>
                  <a:pt x="0" y="127235"/>
                  <a:pt x="41443" y="85792"/>
                  <a:pt x="92544" y="85792"/>
                </a:cubicBezTo>
                <a:lnTo>
                  <a:pt x="216872" y="85792"/>
                </a:lnTo>
                <a:lnTo>
                  <a:pt x="216872" y="28129"/>
                </a:lnTo>
                <a:cubicBezTo>
                  <a:pt x="216872" y="12564"/>
                  <a:pt x="229436" y="0"/>
                  <a:pt x="245001" y="0"/>
                </a:cubicBezTo>
                <a:close/>
              </a:path>
            </a:pathLst>
          </a:custGeom>
          <a:solidFill>
            <a:schemeClr val="accent1"/>
          </a:solidFill>
          <a:ln w="155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17" name="线条 1"/>
          <p:cNvCxnSpPr/>
          <p:nvPr/>
        </p:nvCxnSpPr>
        <p:spPr>
          <a:xfrm rot="0" flipH="0" flipV="0">
            <a:off x="271590" y="372584"/>
            <a:ext cx="4033710" cy="0"/>
          </a:xfrm>
          <a:prstGeom prst="line">
            <a:avLst/>
          </a:prstGeom>
          <a:noFill/>
          <a:ln w="6350" cap="sq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</p:cxnSp>
      <p:sp>
        <p:nvSpPr>
          <p:cNvPr id="18" name="标题 1"/>
          <p:cNvSpPr txBox="1"/>
          <p:nvPr/>
        </p:nvSpPr>
        <p:spPr>
          <a:xfrm rot="0" flipH="0" flipV="0">
            <a:off x="561150" y="461384"/>
            <a:ext cx="11006007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2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02B6CD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Stakeholders Involved</a:t>
            </a: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rot="0" flipH="0" flipV="0">
            <a:off x="284100" y="225074"/>
            <a:ext cx="66420" cy="6642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20" name="线条 1"/>
          <p:cNvCxnSpPr/>
          <p:nvPr/>
        </p:nvCxnSpPr>
        <p:spPr>
          <a:xfrm rot="16200000" flipH="0" flipV="0">
            <a:off x="138240" y="480534"/>
            <a:ext cx="566610" cy="0"/>
          </a:xfrm>
          <a:prstGeom prst="line">
            <a:avLst/>
          </a:prstGeom>
          <a:noFill/>
          <a:ln w="6350" cap="sq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</p:cxn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-5283200" y="-1074420"/>
            <a:ext cx="9006840" cy="9006840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0" flipV="0">
            <a:off x="6279521" y="3399680"/>
            <a:ext cx="4751699" cy="210196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40000"/>
              </a:lnSpc>
            </a:pPr>
            <a:r>
              <a:rPr kumimoji="1" lang="en-US" altLang="zh-CN" sz="22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Requirements Analysis</a:t>
            </a: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6279521" y="2286000"/>
            <a:ext cx="2774209" cy="100584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00000"/>
              </a:lnSpc>
            </a:pPr>
            <a:r>
              <a:rPr kumimoji="1" lang="en-US" altLang="zh-CN" sz="8000">
                <a:ln w="12700">
                  <a:noFill/>
                </a:ln>
                <a:solidFill>
                  <a:srgbClr val="02B6CD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 02</a:t>
            </a: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1847116" y="1412776"/>
            <a:ext cx="4032448" cy="4032448"/>
          </a:xfrm>
          <a:prstGeom prst="ellipse">
            <a:avLst/>
          </a:prstGeom>
          <a:solidFill>
            <a:schemeClr val="bg1"/>
          </a:solidFill>
          <a:ln w="12700" cap="sq">
            <a:noFill/>
            <a:miter/>
          </a:ln>
          <a:effectLst>
            <a:outerShdw dist="38100" blurRad="469900" dir="2700000" sx="100000" sy="100000" kx="0" ky="0" algn="tl" rotWithShape="0">
              <a:srgbClr val="000000">
                <a:alpha val="8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6" name="图片"/>
          <p:cNvPicPr>
            <a:picLocks noChangeAspect="1"/>
          </p:cNvPicPr>
          <p:nvPr/>
        </p:nvPicPr>
        <p:blipFill>
          <a:blip r:embed="rId2">
            <a:alphaModFix amt="100000"/>
          </a:blip>
          <a:srcRect l="21019" t="0" r="21019" b="0"/>
          <a:stretch>
            <a:fillRect/>
          </a:stretch>
        </p:blipFill>
        <p:spPr>
          <a:xfrm rot="0" flipH="0" flipV="0">
            <a:off x="2019222" y="1584882"/>
            <a:ext cx="3688235" cy="3688235"/>
          </a:xfrm>
          <a:custGeom>
            <a:avLst/>
            <a:gdLst/>
            <a:rect l="l" t="t" r="r" b="b"/>
            <a:pathLst>
              <a:path w="3688235" h="3688235">
                <a:moveTo>
                  <a:pt x="1844118" y="0"/>
                </a:moveTo>
                <a:cubicBezTo>
                  <a:pt x="2862595" y="0"/>
                  <a:pt x="3688235" y="825640"/>
                  <a:pt x="3688235" y="1844118"/>
                </a:cubicBezTo>
                <a:cubicBezTo>
                  <a:pt x="3688235" y="2862595"/>
                  <a:pt x="2862595" y="3688235"/>
                  <a:pt x="1844118" y="3688235"/>
                </a:cubicBezTo>
                <a:cubicBezTo>
                  <a:pt x="825640" y="3688235"/>
                  <a:pt x="0" y="2862595"/>
                  <a:pt x="0" y="1844118"/>
                </a:cubicBezTo>
                <a:cubicBezTo>
                  <a:pt x="0" y="825640"/>
                  <a:pt x="825640" y="0"/>
                  <a:pt x="1844118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7" name="标题 1"/>
          <p:cNvSpPr txBox="1"/>
          <p:nvPr/>
        </p:nvSpPr>
        <p:spPr>
          <a:xfrm rot="0" flipH="0" flipV="0">
            <a:off x="10347960" y="5077460"/>
            <a:ext cx="3093720" cy="3093720"/>
          </a:xfrm>
          <a:prstGeom prst="ellipse">
            <a:avLst/>
          </a:prstGeom>
          <a:solidFill>
            <a:schemeClr val="accent2">
              <a:alpha val="3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2257020" y="1752600"/>
            <a:ext cx="8758989" cy="1347537"/>
          </a:xfrm>
          <a:prstGeom prst="roundRect">
            <a:avLst>
              <a:gd name="adj" fmla="val 9524"/>
            </a:avLst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0" flipV="0">
            <a:off x="3696205" y="2294313"/>
            <a:ext cx="7023161" cy="719673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265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Real- time monitoring refers to the ability of the system to track and display data as it occurs, enabling immediate insights and reactions to changes or events.</a:t>
            </a: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2700000" flipH="0" flipV="0">
            <a:off x="1339754" y="1652336"/>
            <a:ext cx="1548064" cy="1548065"/>
          </a:xfrm>
          <a:prstGeom prst="roundRect">
            <a:avLst>
              <a:gd name="adj" fmla="val 865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2700000" flipH="0" flipV="0">
            <a:off x="1457921" y="1770502"/>
            <a:ext cx="1311731" cy="1311732"/>
          </a:xfrm>
          <a:prstGeom prst="roundRect">
            <a:avLst>
              <a:gd name="adj" fmla="val 8650"/>
            </a:avLst>
          </a:prstGeom>
          <a:solidFill>
            <a:schemeClr val="accent1"/>
          </a:solidFill>
          <a:ln w="12700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2700000" flipH="0" flipV="0">
            <a:off x="2913762" y="2215253"/>
            <a:ext cx="422230" cy="422231"/>
          </a:xfrm>
          <a:prstGeom prst="roundRect">
            <a:avLst>
              <a:gd name="adj" fmla="val 8650"/>
            </a:avLst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2974039" y="2294314"/>
            <a:ext cx="301676" cy="264109"/>
          </a:xfrm>
          <a:custGeom>
            <a:avLst/>
            <a:gdLst>
              <a:gd name="connsiteX0" fmla="*/ 411292 w 822400"/>
              <a:gd name="connsiteY0" fmla="*/ 234366 h 720000"/>
              <a:gd name="connsiteX1" fmla="*/ 285658 w 822400"/>
              <a:gd name="connsiteY1" fmla="*/ 360000 h 720000"/>
              <a:gd name="connsiteX2" fmla="*/ 411292 w 822400"/>
              <a:gd name="connsiteY2" fmla="*/ 485635 h 720000"/>
              <a:gd name="connsiteX3" fmla="*/ 536927 w 822400"/>
              <a:gd name="connsiteY3" fmla="*/ 360000 h 720000"/>
              <a:gd name="connsiteX4" fmla="*/ 411292 w 822400"/>
              <a:gd name="connsiteY4" fmla="*/ 234366 h 720000"/>
              <a:gd name="connsiteX5" fmla="*/ 411292 w 822400"/>
              <a:gd name="connsiteY5" fmla="*/ 178938 h 720000"/>
              <a:gd name="connsiteX6" fmla="*/ 592354 w 822400"/>
              <a:gd name="connsiteY6" fmla="*/ 360000 h 720000"/>
              <a:gd name="connsiteX7" fmla="*/ 411292 w 822400"/>
              <a:gd name="connsiteY7" fmla="*/ 541063 h 720000"/>
              <a:gd name="connsiteX8" fmla="*/ 230230 w 822400"/>
              <a:gd name="connsiteY8" fmla="*/ 360000 h 720000"/>
              <a:gd name="connsiteX9" fmla="*/ 411292 w 822400"/>
              <a:gd name="connsiteY9" fmla="*/ 178938 h 720000"/>
              <a:gd name="connsiteX10" fmla="*/ 235403 w 822400"/>
              <a:gd name="connsiteY10" fmla="*/ 55427 h 720000"/>
              <a:gd name="connsiteX11" fmla="*/ 59514 w 822400"/>
              <a:gd name="connsiteY11" fmla="*/ 360000 h 720000"/>
              <a:gd name="connsiteX12" fmla="*/ 235403 w 822400"/>
              <a:gd name="connsiteY12" fmla="*/ 664573 h 720000"/>
              <a:gd name="connsiteX13" fmla="*/ 587089 w 822400"/>
              <a:gd name="connsiteY13" fmla="*/ 664573 h 720000"/>
              <a:gd name="connsiteX14" fmla="*/ 762978 w 822400"/>
              <a:gd name="connsiteY14" fmla="*/ 360000 h 720000"/>
              <a:gd name="connsiteX15" fmla="*/ 587089 w 822400"/>
              <a:gd name="connsiteY15" fmla="*/ 55427 h 720000"/>
              <a:gd name="connsiteX16" fmla="*/ 219883 w 822400"/>
              <a:gd name="connsiteY16" fmla="*/ 0 h 720000"/>
              <a:gd name="connsiteX17" fmla="*/ 602516 w 822400"/>
              <a:gd name="connsiteY17" fmla="*/ 0 h 720000"/>
              <a:gd name="connsiteX18" fmla="*/ 627274 w 822400"/>
              <a:gd name="connsiteY18" fmla="*/ 14319 h 720000"/>
              <a:gd name="connsiteX19" fmla="*/ 818590 w 822400"/>
              <a:gd name="connsiteY19" fmla="*/ 345682 h 720000"/>
              <a:gd name="connsiteX20" fmla="*/ 818590 w 822400"/>
              <a:gd name="connsiteY20" fmla="*/ 374319 h 720000"/>
              <a:gd name="connsiteX21" fmla="*/ 627366 w 822400"/>
              <a:gd name="connsiteY21" fmla="*/ 705682 h 720000"/>
              <a:gd name="connsiteX22" fmla="*/ 602608 w 822400"/>
              <a:gd name="connsiteY22" fmla="*/ 720000 h 720000"/>
              <a:gd name="connsiteX23" fmla="*/ 219976 w 822400"/>
              <a:gd name="connsiteY23" fmla="*/ 720000 h 720000"/>
              <a:gd name="connsiteX24" fmla="*/ 195218 w 822400"/>
              <a:gd name="connsiteY24" fmla="*/ 705682 h 720000"/>
              <a:gd name="connsiteX25" fmla="*/ 3810 w 822400"/>
              <a:gd name="connsiteY25" fmla="*/ 374319 h 720000"/>
              <a:gd name="connsiteX26" fmla="*/ 3810 w 822400"/>
              <a:gd name="connsiteY26" fmla="*/ 345682 h 720000"/>
              <a:gd name="connsiteX27" fmla="*/ 195126 w 822400"/>
              <a:gd name="connsiteY27" fmla="*/ 14319 h 720000"/>
              <a:gd name="connsiteX28" fmla="*/ 219883 w 822400"/>
              <a:gd name="connsiteY28" fmla="*/ 0 h 720000"/>
            </a:gdLst>
            <a:rect l="l" t="t" r="r" b="b"/>
            <a:pathLst>
              <a:path w="822400" h="720000">
                <a:moveTo>
                  <a:pt x="411292" y="234366"/>
                </a:moveTo>
                <a:cubicBezTo>
                  <a:pt x="342008" y="234366"/>
                  <a:pt x="285658" y="290716"/>
                  <a:pt x="285658" y="360000"/>
                </a:cubicBezTo>
                <a:cubicBezTo>
                  <a:pt x="285658" y="429284"/>
                  <a:pt x="342008" y="485635"/>
                  <a:pt x="411292" y="485635"/>
                </a:cubicBezTo>
                <a:cubicBezTo>
                  <a:pt x="480576" y="485635"/>
                  <a:pt x="536927" y="429284"/>
                  <a:pt x="536927" y="360000"/>
                </a:cubicBezTo>
                <a:cubicBezTo>
                  <a:pt x="536927" y="290716"/>
                  <a:pt x="480576" y="234366"/>
                  <a:pt x="411292" y="234366"/>
                </a:cubicBezTo>
                <a:close/>
                <a:moveTo>
                  <a:pt x="411292" y="178938"/>
                </a:moveTo>
                <a:cubicBezTo>
                  <a:pt x="511153" y="178938"/>
                  <a:pt x="592354" y="260139"/>
                  <a:pt x="592354" y="360000"/>
                </a:cubicBezTo>
                <a:cubicBezTo>
                  <a:pt x="592354" y="459861"/>
                  <a:pt x="511153" y="541063"/>
                  <a:pt x="411292" y="541063"/>
                </a:cubicBezTo>
                <a:cubicBezTo>
                  <a:pt x="311431" y="541063"/>
                  <a:pt x="230230" y="459861"/>
                  <a:pt x="230230" y="360000"/>
                </a:cubicBezTo>
                <a:cubicBezTo>
                  <a:pt x="230230" y="260139"/>
                  <a:pt x="311431" y="178938"/>
                  <a:pt x="411292" y="178938"/>
                </a:cubicBezTo>
                <a:close/>
                <a:moveTo>
                  <a:pt x="235403" y="55427"/>
                </a:moveTo>
                <a:lnTo>
                  <a:pt x="59514" y="360000"/>
                </a:lnTo>
                <a:lnTo>
                  <a:pt x="235403" y="664573"/>
                </a:lnTo>
                <a:lnTo>
                  <a:pt x="587089" y="664573"/>
                </a:lnTo>
                <a:lnTo>
                  <a:pt x="762978" y="360000"/>
                </a:lnTo>
                <a:lnTo>
                  <a:pt x="587089" y="55427"/>
                </a:lnTo>
                <a:close/>
                <a:moveTo>
                  <a:pt x="219883" y="0"/>
                </a:moveTo>
                <a:lnTo>
                  <a:pt x="602516" y="0"/>
                </a:lnTo>
                <a:cubicBezTo>
                  <a:pt x="612678" y="0"/>
                  <a:pt x="622193" y="5450"/>
                  <a:pt x="627274" y="14319"/>
                </a:cubicBezTo>
                <a:lnTo>
                  <a:pt x="818590" y="345682"/>
                </a:lnTo>
                <a:cubicBezTo>
                  <a:pt x="823671" y="354550"/>
                  <a:pt x="823671" y="365451"/>
                  <a:pt x="818590" y="374319"/>
                </a:cubicBezTo>
                <a:lnTo>
                  <a:pt x="627366" y="705682"/>
                </a:lnTo>
                <a:cubicBezTo>
                  <a:pt x="622285" y="714550"/>
                  <a:pt x="612770" y="720000"/>
                  <a:pt x="602608" y="720000"/>
                </a:cubicBezTo>
                <a:lnTo>
                  <a:pt x="219976" y="720000"/>
                </a:lnTo>
                <a:cubicBezTo>
                  <a:pt x="209814" y="720000"/>
                  <a:pt x="200299" y="714550"/>
                  <a:pt x="195218" y="705682"/>
                </a:cubicBezTo>
                <a:lnTo>
                  <a:pt x="3810" y="374319"/>
                </a:lnTo>
                <a:cubicBezTo>
                  <a:pt x="-1271" y="365543"/>
                  <a:pt x="-1271" y="354550"/>
                  <a:pt x="3810" y="345682"/>
                </a:cubicBezTo>
                <a:lnTo>
                  <a:pt x="195126" y="14319"/>
                </a:lnTo>
                <a:cubicBezTo>
                  <a:pt x="200207" y="5450"/>
                  <a:pt x="209721" y="0"/>
                  <a:pt x="219883" y="0"/>
                </a:cubicBezTo>
                <a:close/>
              </a:path>
            </a:pathLst>
          </a:custGeom>
          <a:solidFill>
            <a:schemeClr val="accent1"/>
          </a:solidFill>
          <a:ln w="155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1688118" y="1956015"/>
            <a:ext cx="851338" cy="940707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4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01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3696206" y="1865186"/>
            <a:ext cx="7023161" cy="429128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2B6CD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Real-time Monitoring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2257020" y="4108403"/>
            <a:ext cx="8758989" cy="1347537"/>
          </a:xfrm>
          <a:prstGeom prst="roundRect">
            <a:avLst>
              <a:gd name="adj" fmla="val 9524"/>
            </a:avLst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3696205" y="4650116"/>
            <a:ext cx="7023161" cy="719673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265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Alert notifications are automated messages that inform users about critical events or system statuses, ensuring timely awareness and response to important occurrences.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2700000" flipH="0" flipV="0">
            <a:off x="1339754" y="4008139"/>
            <a:ext cx="1548064" cy="1548065"/>
          </a:xfrm>
          <a:prstGeom prst="roundRect">
            <a:avLst>
              <a:gd name="adj" fmla="val 865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2700000" flipH="0" flipV="0">
            <a:off x="1457921" y="4126305"/>
            <a:ext cx="1311731" cy="1311732"/>
          </a:xfrm>
          <a:prstGeom prst="roundRect">
            <a:avLst>
              <a:gd name="adj" fmla="val 8650"/>
            </a:avLst>
          </a:prstGeom>
          <a:solidFill>
            <a:schemeClr val="accent1"/>
          </a:solidFill>
          <a:ln w="12700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2700000" flipH="0" flipV="0">
            <a:off x="2913762" y="4571056"/>
            <a:ext cx="422230" cy="422231"/>
          </a:xfrm>
          <a:prstGeom prst="roundRect">
            <a:avLst>
              <a:gd name="adj" fmla="val 8650"/>
            </a:avLst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0" flipH="0" flipV="0">
            <a:off x="2974039" y="4642636"/>
            <a:ext cx="301676" cy="279071"/>
          </a:xfrm>
          <a:custGeom>
            <a:avLst/>
            <a:gdLst>
              <a:gd name="connsiteX0" fmla="*/ 56258 w 778320"/>
              <a:gd name="connsiteY0" fmla="*/ 333700 h 720001"/>
              <a:gd name="connsiteX1" fmla="*/ 56258 w 778320"/>
              <a:gd name="connsiteY1" fmla="*/ 627457 h 720001"/>
              <a:gd name="connsiteX2" fmla="*/ 66946 w 778320"/>
              <a:gd name="connsiteY2" fmla="*/ 653054 h 720001"/>
              <a:gd name="connsiteX3" fmla="*/ 92544 w 778320"/>
              <a:gd name="connsiteY3" fmla="*/ 663743 h 720001"/>
              <a:gd name="connsiteX4" fmla="*/ 685683 w 778320"/>
              <a:gd name="connsiteY4" fmla="*/ 663743 h 720001"/>
              <a:gd name="connsiteX5" fmla="*/ 711281 w 778320"/>
              <a:gd name="connsiteY5" fmla="*/ 653054 h 720001"/>
              <a:gd name="connsiteX6" fmla="*/ 721969 w 778320"/>
              <a:gd name="connsiteY6" fmla="*/ 627457 h 720001"/>
              <a:gd name="connsiteX7" fmla="*/ 721969 w 778320"/>
              <a:gd name="connsiteY7" fmla="*/ 333700 h 720001"/>
              <a:gd name="connsiteX8" fmla="*/ 92544 w 778320"/>
              <a:gd name="connsiteY8" fmla="*/ 142049 h 720001"/>
              <a:gd name="connsiteX9" fmla="*/ 56258 w 778320"/>
              <a:gd name="connsiteY9" fmla="*/ 178336 h 720001"/>
              <a:gd name="connsiteX10" fmla="*/ 56258 w 778320"/>
              <a:gd name="connsiteY10" fmla="*/ 277443 h 720001"/>
              <a:gd name="connsiteX11" fmla="*/ 721969 w 778320"/>
              <a:gd name="connsiteY11" fmla="*/ 277443 h 720001"/>
              <a:gd name="connsiteX12" fmla="*/ 721969 w 778320"/>
              <a:gd name="connsiteY12" fmla="*/ 178336 h 720001"/>
              <a:gd name="connsiteX13" fmla="*/ 685683 w 778320"/>
              <a:gd name="connsiteY13" fmla="*/ 142049 h 720001"/>
              <a:gd name="connsiteX14" fmla="*/ 561355 w 778320"/>
              <a:gd name="connsiteY14" fmla="*/ 142049 h 720001"/>
              <a:gd name="connsiteX15" fmla="*/ 561355 w 778320"/>
              <a:gd name="connsiteY15" fmla="*/ 201026 h 720001"/>
              <a:gd name="connsiteX16" fmla="*/ 533226 w 778320"/>
              <a:gd name="connsiteY16" fmla="*/ 229249 h 720001"/>
              <a:gd name="connsiteX17" fmla="*/ 505097 w 778320"/>
              <a:gd name="connsiteY17" fmla="*/ 201120 h 720001"/>
              <a:gd name="connsiteX18" fmla="*/ 505097 w 778320"/>
              <a:gd name="connsiteY18" fmla="*/ 142049 h 720001"/>
              <a:gd name="connsiteX19" fmla="*/ 273129 w 778320"/>
              <a:gd name="connsiteY19" fmla="*/ 142049 h 720001"/>
              <a:gd name="connsiteX20" fmla="*/ 273129 w 778320"/>
              <a:gd name="connsiteY20" fmla="*/ 201026 h 720001"/>
              <a:gd name="connsiteX21" fmla="*/ 245001 w 778320"/>
              <a:gd name="connsiteY21" fmla="*/ 229249 h 720001"/>
              <a:gd name="connsiteX22" fmla="*/ 216872 w 778320"/>
              <a:gd name="connsiteY22" fmla="*/ 201120 h 720001"/>
              <a:gd name="connsiteX23" fmla="*/ 216872 w 778320"/>
              <a:gd name="connsiteY23" fmla="*/ 142049 h 720001"/>
              <a:gd name="connsiteX24" fmla="*/ 245001 w 778320"/>
              <a:gd name="connsiteY24" fmla="*/ 0 h 720001"/>
              <a:gd name="connsiteX25" fmla="*/ 273129 w 778320"/>
              <a:gd name="connsiteY25" fmla="*/ 28129 h 720001"/>
              <a:gd name="connsiteX26" fmla="*/ 273129 w 778320"/>
              <a:gd name="connsiteY26" fmla="*/ 85792 h 720001"/>
              <a:gd name="connsiteX27" fmla="*/ 505097 w 778320"/>
              <a:gd name="connsiteY27" fmla="*/ 85792 h 720001"/>
              <a:gd name="connsiteX28" fmla="*/ 505097 w 778320"/>
              <a:gd name="connsiteY28" fmla="*/ 28129 h 720001"/>
              <a:gd name="connsiteX29" fmla="*/ 533226 w 778320"/>
              <a:gd name="connsiteY29" fmla="*/ 0 h 720001"/>
              <a:gd name="connsiteX30" fmla="*/ 561355 w 778320"/>
              <a:gd name="connsiteY30" fmla="*/ 28129 h 720001"/>
              <a:gd name="connsiteX31" fmla="*/ 561355 w 778320"/>
              <a:gd name="connsiteY31" fmla="*/ 85792 h 720001"/>
              <a:gd name="connsiteX32" fmla="*/ 685683 w 778320"/>
              <a:gd name="connsiteY32" fmla="*/ 85792 h 720001"/>
              <a:gd name="connsiteX33" fmla="*/ 778320 w 778320"/>
              <a:gd name="connsiteY33" fmla="*/ 178336 h 720001"/>
              <a:gd name="connsiteX34" fmla="*/ 778320 w 778320"/>
              <a:gd name="connsiteY34" fmla="*/ 627457 h 720001"/>
              <a:gd name="connsiteX35" fmla="*/ 685777 w 778320"/>
              <a:gd name="connsiteY35" fmla="*/ 720001 h 720001"/>
              <a:gd name="connsiteX36" fmla="*/ 92544 w 778320"/>
              <a:gd name="connsiteY36" fmla="*/ 720001 h 720001"/>
              <a:gd name="connsiteX37" fmla="*/ 0 w 778320"/>
              <a:gd name="connsiteY37" fmla="*/ 627457 h 720001"/>
              <a:gd name="connsiteX38" fmla="*/ 0 w 778320"/>
              <a:gd name="connsiteY38" fmla="*/ 333700 h 720001"/>
              <a:gd name="connsiteX39" fmla="*/ 0 w 778320"/>
              <a:gd name="connsiteY39" fmla="*/ 277443 h 720001"/>
              <a:gd name="connsiteX40" fmla="*/ 0 w 778320"/>
              <a:gd name="connsiteY40" fmla="*/ 178336 h 720001"/>
              <a:gd name="connsiteX41" fmla="*/ 92544 w 778320"/>
              <a:gd name="connsiteY41" fmla="*/ 85792 h 720001"/>
              <a:gd name="connsiteX42" fmla="*/ 216872 w 778320"/>
              <a:gd name="connsiteY42" fmla="*/ 85792 h 720001"/>
              <a:gd name="connsiteX43" fmla="*/ 216872 w 778320"/>
              <a:gd name="connsiteY43" fmla="*/ 28129 h 720001"/>
              <a:gd name="connsiteX44" fmla="*/ 245001 w 778320"/>
              <a:gd name="connsiteY44" fmla="*/ 0 h 720001"/>
            </a:gdLst>
            <a:rect l="l" t="t" r="r" b="b"/>
            <a:pathLst>
              <a:path w="778320" h="720001">
                <a:moveTo>
                  <a:pt x="56258" y="333700"/>
                </a:moveTo>
                <a:lnTo>
                  <a:pt x="56258" y="627457"/>
                </a:lnTo>
                <a:cubicBezTo>
                  <a:pt x="56258" y="637115"/>
                  <a:pt x="60008" y="646116"/>
                  <a:pt x="66946" y="653054"/>
                </a:cubicBezTo>
                <a:cubicBezTo>
                  <a:pt x="73885" y="659899"/>
                  <a:pt x="82980" y="663743"/>
                  <a:pt x="92544" y="663743"/>
                </a:cubicBezTo>
                <a:lnTo>
                  <a:pt x="685683" y="663743"/>
                </a:lnTo>
                <a:cubicBezTo>
                  <a:pt x="695341" y="663743"/>
                  <a:pt x="704342" y="659993"/>
                  <a:pt x="711281" y="653054"/>
                </a:cubicBezTo>
                <a:cubicBezTo>
                  <a:pt x="718125" y="646116"/>
                  <a:pt x="721969" y="637021"/>
                  <a:pt x="721969" y="627457"/>
                </a:cubicBezTo>
                <a:lnTo>
                  <a:pt x="721969" y="333700"/>
                </a:lnTo>
                <a:close/>
                <a:moveTo>
                  <a:pt x="92544" y="142049"/>
                </a:moveTo>
                <a:cubicBezTo>
                  <a:pt x="72478" y="142049"/>
                  <a:pt x="56258" y="158364"/>
                  <a:pt x="56258" y="178336"/>
                </a:cubicBezTo>
                <a:lnTo>
                  <a:pt x="56258" y="277443"/>
                </a:lnTo>
                <a:lnTo>
                  <a:pt x="721969" y="277443"/>
                </a:lnTo>
                <a:lnTo>
                  <a:pt x="721969" y="178336"/>
                </a:lnTo>
                <a:cubicBezTo>
                  <a:pt x="721969" y="158270"/>
                  <a:pt x="705655" y="142049"/>
                  <a:pt x="685683" y="142049"/>
                </a:cubicBezTo>
                <a:lnTo>
                  <a:pt x="561355" y="142049"/>
                </a:lnTo>
                <a:lnTo>
                  <a:pt x="561355" y="201026"/>
                </a:lnTo>
                <a:cubicBezTo>
                  <a:pt x="561355" y="216591"/>
                  <a:pt x="548790" y="229249"/>
                  <a:pt x="533226" y="229249"/>
                </a:cubicBezTo>
                <a:cubicBezTo>
                  <a:pt x="517661" y="229249"/>
                  <a:pt x="505097" y="216685"/>
                  <a:pt x="505097" y="201120"/>
                </a:cubicBezTo>
                <a:lnTo>
                  <a:pt x="505097" y="142049"/>
                </a:lnTo>
                <a:lnTo>
                  <a:pt x="273129" y="142049"/>
                </a:lnTo>
                <a:lnTo>
                  <a:pt x="273129" y="201026"/>
                </a:lnTo>
                <a:cubicBezTo>
                  <a:pt x="273129" y="216591"/>
                  <a:pt x="260565" y="229249"/>
                  <a:pt x="245001" y="229249"/>
                </a:cubicBezTo>
                <a:cubicBezTo>
                  <a:pt x="229436" y="229249"/>
                  <a:pt x="216872" y="216685"/>
                  <a:pt x="216872" y="201120"/>
                </a:cubicBezTo>
                <a:lnTo>
                  <a:pt x="216872" y="142049"/>
                </a:lnTo>
                <a:close/>
                <a:moveTo>
                  <a:pt x="245001" y="0"/>
                </a:moveTo>
                <a:cubicBezTo>
                  <a:pt x="260565" y="0"/>
                  <a:pt x="273129" y="12564"/>
                  <a:pt x="273129" y="28129"/>
                </a:cubicBezTo>
                <a:lnTo>
                  <a:pt x="273129" y="85792"/>
                </a:lnTo>
                <a:lnTo>
                  <a:pt x="505097" y="85792"/>
                </a:lnTo>
                <a:lnTo>
                  <a:pt x="505097" y="28129"/>
                </a:lnTo>
                <a:cubicBezTo>
                  <a:pt x="505097" y="12564"/>
                  <a:pt x="517661" y="0"/>
                  <a:pt x="533226" y="0"/>
                </a:cubicBezTo>
                <a:cubicBezTo>
                  <a:pt x="548790" y="0"/>
                  <a:pt x="561355" y="12564"/>
                  <a:pt x="561355" y="28129"/>
                </a:cubicBezTo>
                <a:lnTo>
                  <a:pt x="561355" y="85792"/>
                </a:lnTo>
                <a:lnTo>
                  <a:pt x="685683" y="85792"/>
                </a:lnTo>
                <a:cubicBezTo>
                  <a:pt x="736784" y="85792"/>
                  <a:pt x="778227" y="127235"/>
                  <a:pt x="778320" y="178336"/>
                </a:cubicBezTo>
                <a:lnTo>
                  <a:pt x="778320" y="627457"/>
                </a:lnTo>
                <a:cubicBezTo>
                  <a:pt x="778320" y="678370"/>
                  <a:pt x="736690" y="720001"/>
                  <a:pt x="685777" y="720001"/>
                </a:cubicBezTo>
                <a:lnTo>
                  <a:pt x="92544" y="720001"/>
                </a:lnTo>
                <a:cubicBezTo>
                  <a:pt x="41631" y="720001"/>
                  <a:pt x="0" y="678370"/>
                  <a:pt x="0" y="627457"/>
                </a:cubicBezTo>
                <a:lnTo>
                  <a:pt x="0" y="333700"/>
                </a:lnTo>
                <a:lnTo>
                  <a:pt x="0" y="277443"/>
                </a:lnTo>
                <a:lnTo>
                  <a:pt x="0" y="178336"/>
                </a:lnTo>
                <a:cubicBezTo>
                  <a:pt x="0" y="127235"/>
                  <a:pt x="41443" y="85792"/>
                  <a:pt x="92544" y="85792"/>
                </a:cubicBezTo>
                <a:lnTo>
                  <a:pt x="216872" y="85792"/>
                </a:lnTo>
                <a:lnTo>
                  <a:pt x="216872" y="28129"/>
                </a:lnTo>
                <a:cubicBezTo>
                  <a:pt x="216872" y="12564"/>
                  <a:pt x="229436" y="0"/>
                  <a:pt x="245001" y="0"/>
                </a:cubicBezTo>
                <a:close/>
              </a:path>
            </a:pathLst>
          </a:custGeom>
          <a:solidFill>
            <a:schemeClr val="accent1"/>
          </a:solidFill>
          <a:ln w="155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0" flipH="0" flipV="0">
            <a:off x="1688118" y="4311818"/>
            <a:ext cx="851338" cy="940707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4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02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0" flipH="0" flipV="0">
            <a:off x="3696206" y="4220989"/>
            <a:ext cx="7023161" cy="429128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2B6CD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Alert Notifications</a:t>
            </a:r>
            <a:endParaRPr kumimoji="1" lang="zh-CN" altLang="en-US"/>
          </a:p>
        </p:txBody>
      </p:sp>
      <p:cxnSp>
        <p:nvCxnSpPr>
          <p:cNvPr id="18" name="线条 1"/>
          <p:cNvCxnSpPr/>
          <p:nvPr/>
        </p:nvCxnSpPr>
        <p:spPr>
          <a:xfrm rot="0" flipH="0" flipV="0">
            <a:off x="271590" y="372584"/>
            <a:ext cx="4033710" cy="0"/>
          </a:xfrm>
          <a:prstGeom prst="line">
            <a:avLst/>
          </a:prstGeom>
          <a:noFill/>
          <a:ln w="6350" cap="sq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</p:cxnSp>
      <p:sp>
        <p:nvSpPr>
          <p:cNvPr id="19" name="标题 1"/>
          <p:cNvSpPr txBox="1"/>
          <p:nvPr/>
        </p:nvSpPr>
        <p:spPr>
          <a:xfrm rot="0" flipH="0" flipV="0">
            <a:off x="561150" y="461384"/>
            <a:ext cx="11006007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2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02B6CD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Functional Requirements</a:t>
            </a: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 rot="0" flipH="0" flipV="0">
            <a:off x="284100" y="225074"/>
            <a:ext cx="66420" cy="6642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21" name="线条 1"/>
          <p:cNvCxnSpPr/>
          <p:nvPr/>
        </p:nvCxnSpPr>
        <p:spPr>
          <a:xfrm rot="16200000" flipH="0" flipV="0">
            <a:off x="138240" y="480534"/>
            <a:ext cx="566610" cy="0"/>
          </a:xfrm>
          <a:prstGeom prst="line">
            <a:avLst/>
          </a:prstGeom>
          <a:noFill/>
          <a:ln w="6350" cap="sq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</p:cxn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5331447" y="3932456"/>
            <a:ext cx="1047829" cy="1047829"/>
          </a:xfrm>
          <a:prstGeom prst="ellipse">
            <a:avLst/>
          </a:prstGeom>
          <a:solidFill>
            <a:schemeClr val="bg1">
              <a:lumMod val="95000"/>
            </a:schemeClr>
          </a:solidFill>
          <a:ln w="25400" cap="sq">
            <a:noFill/>
            <a:miter/>
          </a:ln>
          <a:effectLst/>
        </p:spPr>
        <p:txBody>
          <a:bodyPr vert="horz" wrap="square" lIns="0" tIns="45720" rIns="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0" flipV="0">
            <a:off x="5214620" y="2209588"/>
            <a:ext cx="377825" cy="1127125"/>
          </a:xfrm>
          <a:custGeom>
            <a:avLst/>
            <a:gdLst>
              <a:gd name="T0" fmla="*/ 77 w 77"/>
              <a:gd name="T1" fmla="*/ 233 h 233"/>
              <a:gd name="T2" fmla="*/ 37 w 77"/>
              <a:gd name="T3" fmla="*/ 206 h 233"/>
              <a:gd name="T4" fmla="*/ 10 w 77"/>
              <a:gd name="T5" fmla="*/ 166 h 233"/>
              <a:gd name="T6" fmla="*/ 0 w 77"/>
              <a:gd name="T7" fmla="*/ 116 h 233"/>
              <a:gd name="T8" fmla="*/ 10 w 77"/>
              <a:gd name="T9" fmla="*/ 67 h 233"/>
              <a:gd name="T10" fmla="*/ 37 w 77"/>
              <a:gd name="T11" fmla="*/ 27 h 233"/>
              <a:gd name="T12" fmla="*/ 77 w 77"/>
              <a:gd name="T13" fmla="*/ 0 h 233"/>
            </a:gdLst>
            <a:rect l="0" t="0" r="r" b="b"/>
            <a:pathLst>
              <a:path w="77" h="233">
                <a:moveTo>
                  <a:pt x="77" y="233"/>
                </a:moveTo>
                <a:cubicBezTo>
                  <a:pt x="62" y="226"/>
                  <a:pt x="49" y="217"/>
                  <a:pt x="37" y="206"/>
                </a:cubicBezTo>
                <a:cubicBezTo>
                  <a:pt x="26" y="194"/>
                  <a:pt x="16" y="181"/>
                  <a:pt x="10" y="166"/>
                </a:cubicBezTo>
                <a:cubicBezTo>
                  <a:pt x="4" y="150"/>
                  <a:pt x="0" y="134"/>
                  <a:pt x="0" y="116"/>
                </a:cubicBezTo>
                <a:cubicBezTo>
                  <a:pt x="0" y="99"/>
                  <a:pt x="4" y="82"/>
                  <a:pt x="10" y="67"/>
                </a:cubicBezTo>
                <a:cubicBezTo>
                  <a:pt x="16" y="52"/>
                  <a:pt x="26" y="38"/>
                  <a:pt x="37" y="27"/>
                </a:cubicBezTo>
                <a:cubicBezTo>
                  <a:pt x="49" y="16"/>
                  <a:pt x="62" y="6"/>
                  <a:pt x="77" y="0"/>
                </a:cubicBezTo>
              </a:path>
            </a:pathLst>
          </a:custGeom>
          <a:noFill/>
          <a:ln w="20638" cap="flat">
            <a:solidFill>
              <a:schemeClr val="accent1"/>
            </a:solidFill>
            <a:miter/>
            <a:headEnd type="oval"/>
            <a:tailEnd type="oval"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5214620" y="3896465"/>
            <a:ext cx="377825" cy="1127125"/>
          </a:xfrm>
          <a:custGeom>
            <a:avLst/>
            <a:gdLst>
              <a:gd name="T0" fmla="*/ 77 w 77"/>
              <a:gd name="T1" fmla="*/ 233 h 233"/>
              <a:gd name="T2" fmla="*/ 37 w 77"/>
              <a:gd name="T3" fmla="*/ 206 h 233"/>
              <a:gd name="T4" fmla="*/ 10 w 77"/>
              <a:gd name="T5" fmla="*/ 166 h 233"/>
              <a:gd name="T6" fmla="*/ 0 w 77"/>
              <a:gd name="T7" fmla="*/ 116 h 233"/>
              <a:gd name="T8" fmla="*/ 10 w 77"/>
              <a:gd name="T9" fmla="*/ 67 h 233"/>
              <a:gd name="T10" fmla="*/ 37 w 77"/>
              <a:gd name="T11" fmla="*/ 27 h 233"/>
              <a:gd name="T12" fmla="*/ 77 w 77"/>
              <a:gd name="T13" fmla="*/ 0 h 233"/>
            </a:gdLst>
            <a:rect l="0" t="0" r="r" b="b"/>
            <a:pathLst>
              <a:path w="77" h="233">
                <a:moveTo>
                  <a:pt x="77" y="233"/>
                </a:moveTo>
                <a:cubicBezTo>
                  <a:pt x="62" y="226"/>
                  <a:pt x="49" y="217"/>
                  <a:pt x="37" y="206"/>
                </a:cubicBezTo>
                <a:cubicBezTo>
                  <a:pt x="26" y="194"/>
                  <a:pt x="16" y="181"/>
                  <a:pt x="10" y="166"/>
                </a:cubicBezTo>
                <a:cubicBezTo>
                  <a:pt x="4" y="150"/>
                  <a:pt x="0" y="134"/>
                  <a:pt x="0" y="116"/>
                </a:cubicBezTo>
                <a:cubicBezTo>
                  <a:pt x="0" y="99"/>
                  <a:pt x="4" y="82"/>
                  <a:pt x="10" y="67"/>
                </a:cubicBezTo>
                <a:cubicBezTo>
                  <a:pt x="16" y="52"/>
                  <a:pt x="26" y="38"/>
                  <a:pt x="37" y="27"/>
                </a:cubicBezTo>
                <a:cubicBezTo>
                  <a:pt x="49" y="16"/>
                  <a:pt x="62" y="6"/>
                  <a:pt x="77" y="0"/>
                </a:cubicBezTo>
              </a:path>
            </a:pathLst>
          </a:custGeom>
          <a:noFill/>
          <a:ln w="20638" cap="flat">
            <a:solidFill>
              <a:schemeClr val="bg1">
                <a:lumMod val="95000"/>
              </a:schemeClr>
            </a:solidFill>
            <a:miter/>
            <a:headEnd type="oval"/>
            <a:tailEnd type="oval"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5331447" y="2246645"/>
            <a:ext cx="1047829" cy="1047829"/>
          </a:xfrm>
          <a:prstGeom prst="ellipse">
            <a:avLst/>
          </a:prstGeom>
          <a:solidFill>
            <a:schemeClr val="accent1"/>
          </a:solidFill>
          <a:ln w="25400" cap="sq">
            <a:noFill/>
            <a:miter/>
          </a:ln>
          <a:effectLst>
            <a:outerShdw dist="254000" blurRad="508000" dir="5400000" sx="100000" sy="100000" kx="0" ky="0" algn="ctr" rotWithShape="0">
              <a:srgbClr val="000000">
                <a:alpha val="30000"/>
              </a:srgbClr>
            </a:outerShdw>
          </a:effectLst>
        </p:spPr>
        <p:txBody>
          <a:bodyPr vert="horz" wrap="square" lIns="0" tIns="45720" rIns="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5655186" y="4317082"/>
            <a:ext cx="390767" cy="361487"/>
          </a:xfrm>
          <a:custGeom>
            <a:avLst/>
            <a:gdLst>
              <a:gd name="connsiteX0" fmla="*/ 56258 w 778320"/>
              <a:gd name="connsiteY0" fmla="*/ 333700 h 720001"/>
              <a:gd name="connsiteX1" fmla="*/ 56258 w 778320"/>
              <a:gd name="connsiteY1" fmla="*/ 627457 h 720001"/>
              <a:gd name="connsiteX2" fmla="*/ 66946 w 778320"/>
              <a:gd name="connsiteY2" fmla="*/ 653054 h 720001"/>
              <a:gd name="connsiteX3" fmla="*/ 92544 w 778320"/>
              <a:gd name="connsiteY3" fmla="*/ 663743 h 720001"/>
              <a:gd name="connsiteX4" fmla="*/ 685683 w 778320"/>
              <a:gd name="connsiteY4" fmla="*/ 663743 h 720001"/>
              <a:gd name="connsiteX5" fmla="*/ 711281 w 778320"/>
              <a:gd name="connsiteY5" fmla="*/ 653054 h 720001"/>
              <a:gd name="connsiteX6" fmla="*/ 721969 w 778320"/>
              <a:gd name="connsiteY6" fmla="*/ 627457 h 720001"/>
              <a:gd name="connsiteX7" fmla="*/ 721969 w 778320"/>
              <a:gd name="connsiteY7" fmla="*/ 333700 h 720001"/>
              <a:gd name="connsiteX8" fmla="*/ 92544 w 778320"/>
              <a:gd name="connsiteY8" fmla="*/ 142049 h 720001"/>
              <a:gd name="connsiteX9" fmla="*/ 56258 w 778320"/>
              <a:gd name="connsiteY9" fmla="*/ 178336 h 720001"/>
              <a:gd name="connsiteX10" fmla="*/ 56258 w 778320"/>
              <a:gd name="connsiteY10" fmla="*/ 277443 h 720001"/>
              <a:gd name="connsiteX11" fmla="*/ 721969 w 778320"/>
              <a:gd name="connsiteY11" fmla="*/ 277443 h 720001"/>
              <a:gd name="connsiteX12" fmla="*/ 721969 w 778320"/>
              <a:gd name="connsiteY12" fmla="*/ 178336 h 720001"/>
              <a:gd name="connsiteX13" fmla="*/ 685683 w 778320"/>
              <a:gd name="connsiteY13" fmla="*/ 142049 h 720001"/>
              <a:gd name="connsiteX14" fmla="*/ 561355 w 778320"/>
              <a:gd name="connsiteY14" fmla="*/ 142049 h 720001"/>
              <a:gd name="connsiteX15" fmla="*/ 561355 w 778320"/>
              <a:gd name="connsiteY15" fmla="*/ 201026 h 720001"/>
              <a:gd name="connsiteX16" fmla="*/ 533226 w 778320"/>
              <a:gd name="connsiteY16" fmla="*/ 229249 h 720001"/>
              <a:gd name="connsiteX17" fmla="*/ 505097 w 778320"/>
              <a:gd name="connsiteY17" fmla="*/ 201120 h 720001"/>
              <a:gd name="connsiteX18" fmla="*/ 505097 w 778320"/>
              <a:gd name="connsiteY18" fmla="*/ 142049 h 720001"/>
              <a:gd name="connsiteX19" fmla="*/ 273129 w 778320"/>
              <a:gd name="connsiteY19" fmla="*/ 142049 h 720001"/>
              <a:gd name="connsiteX20" fmla="*/ 273129 w 778320"/>
              <a:gd name="connsiteY20" fmla="*/ 201026 h 720001"/>
              <a:gd name="connsiteX21" fmla="*/ 245001 w 778320"/>
              <a:gd name="connsiteY21" fmla="*/ 229249 h 720001"/>
              <a:gd name="connsiteX22" fmla="*/ 216872 w 778320"/>
              <a:gd name="connsiteY22" fmla="*/ 201120 h 720001"/>
              <a:gd name="connsiteX23" fmla="*/ 216872 w 778320"/>
              <a:gd name="connsiteY23" fmla="*/ 142049 h 720001"/>
              <a:gd name="connsiteX24" fmla="*/ 245001 w 778320"/>
              <a:gd name="connsiteY24" fmla="*/ 0 h 720001"/>
              <a:gd name="connsiteX25" fmla="*/ 273129 w 778320"/>
              <a:gd name="connsiteY25" fmla="*/ 28129 h 720001"/>
              <a:gd name="connsiteX26" fmla="*/ 273129 w 778320"/>
              <a:gd name="connsiteY26" fmla="*/ 85792 h 720001"/>
              <a:gd name="connsiteX27" fmla="*/ 505097 w 778320"/>
              <a:gd name="connsiteY27" fmla="*/ 85792 h 720001"/>
              <a:gd name="connsiteX28" fmla="*/ 505097 w 778320"/>
              <a:gd name="connsiteY28" fmla="*/ 28129 h 720001"/>
              <a:gd name="connsiteX29" fmla="*/ 533226 w 778320"/>
              <a:gd name="connsiteY29" fmla="*/ 0 h 720001"/>
              <a:gd name="connsiteX30" fmla="*/ 561355 w 778320"/>
              <a:gd name="connsiteY30" fmla="*/ 28129 h 720001"/>
              <a:gd name="connsiteX31" fmla="*/ 561355 w 778320"/>
              <a:gd name="connsiteY31" fmla="*/ 85792 h 720001"/>
              <a:gd name="connsiteX32" fmla="*/ 685683 w 778320"/>
              <a:gd name="connsiteY32" fmla="*/ 85792 h 720001"/>
              <a:gd name="connsiteX33" fmla="*/ 778320 w 778320"/>
              <a:gd name="connsiteY33" fmla="*/ 178336 h 720001"/>
              <a:gd name="connsiteX34" fmla="*/ 778320 w 778320"/>
              <a:gd name="connsiteY34" fmla="*/ 627457 h 720001"/>
              <a:gd name="connsiteX35" fmla="*/ 685777 w 778320"/>
              <a:gd name="connsiteY35" fmla="*/ 720001 h 720001"/>
              <a:gd name="connsiteX36" fmla="*/ 92544 w 778320"/>
              <a:gd name="connsiteY36" fmla="*/ 720001 h 720001"/>
              <a:gd name="connsiteX37" fmla="*/ 0 w 778320"/>
              <a:gd name="connsiteY37" fmla="*/ 627457 h 720001"/>
              <a:gd name="connsiteX38" fmla="*/ 0 w 778320"/>
              <a:gd name="connsiteY38" fmla="*/ 333700 h 720001"/>
              <a:gd name="connsiteX39" fmla="*/ 0 w 778320"/>
              <a:gd name="connsiteY39" fmla="*/ 277443 h 720001"/>
              <a:gd name="connsiteX40" fmla="*/ 0 w 778320"/>
              <a:gd name="connsiteY40" fmla="*/ 178336 h 720001"/>
              <a:gd name="connsiteX41" fmla="*/ 92544 w 778320"/>
              <a:gd name="connsiteY41" fmla="*/ 85792 h 720001"/>
              <a:gd name="connsiteX42" fmla="*/ 216872 w 778320"/>
              <a:gd name="connsiteY42" fmla="*/ 85792 h 720001"/>
              <a:gd name="connsiteX43" fmla="*/ 216872 w 778320"/>
              <a:gd name="connsiteY43" fmla="*/ 28129 h 720001"/>
              <a:gd name="connsiteX44" fmla="*/ 245001 w 778320"/>
              <a:gd name="connsiteY44" fmla="*/ 0 h 720001"/>
            </a:gdLst>
            <a:rect l="l" t="t" r="r" b="b"/>
            <a:pathLst>
              <a:path w="778320" h="720001">
                <a:moveTo>
                  <a:pt x="56258" y="333700"/>
                </a:moveTo>
                <a:lnTo>
                  <a:pt x="56258" y="627457"/>
                </a:lnTo>
                <a:cubicBezTo>
                  <a:pt x="56258" y="637115"/>
                  <a:pt x="60008" y="646116"/>
                  <a:pt x="66946" y="653054"/>
                </a:cubicBezTo>
                <a:cubicBezTo>
                  <a:pt x="73885" y="659899"/>
                  <a:pt x="82980" y="663743"/>
                  <a:pt x="92544" y="663743"/>
                </a:cubicBezTo>
                <a:lnTo>
                  <a:pt x="685683" y="663743"/>
                </a:lnTo>
                <a:cubicBezTo>
                  <a:pt x="695341" y="663743"/>
                  <a:pt x="704342" y="659993"/>
                  <a:pt x="711281" y="653054"/>
                </a:cubicBezTo>
                <a:cubicBezTo>
                  <a:pt x="718125" y="646116"/>
                  <a:pt x="721969" y="637021"/>
                  <a:pt x="721969" y="627457"/>
                </a:cubicBezTo>
                <a:lnTo>
                  <a:pt x="721969" y="333700"/>
                </a:lnTo>
                <a:close/>
                <a:moveTo>
                  <a:pt x="92544" y="142049"/>
                </a:moveTo>
                <a:cubicBezTo>
                  <a:pt x="72478" y="142049"/>
                  <a:pt x="56258" y="158364"/>
                  <a:pt x="56258" y="178336"/>
                </a:cubicBezTo>
                <a:lnTo>
                  <a:pt x="56258" y="277443"/>
                </a:lnTo>
                <a:lnTo>
                  <a:pt x="721969" y="277443"/>
                </a:lnTo>
                <a:lnTo>
                  <a:pt x="721969" y="178336"/>
                </a:lnTo>
                <a:cubicBezTo>
                  <a:pt x="721969" y="158270"/>
                  <a:pt x="705655" y="142049"/>
                  <a:pt x="685683" y="142049"/>
                </a:cubicBezTo>
                <a:lnTo>
                  <a:pt x="561355" y="142049"/>
                </a:lnTo>
                <a:lnTo>
                  <a:pt x="561355" y="201026"/>
                </a:lnTo>
                <a:cubicBezTo>
                  <a:pt x="561355" y="216591"/>
                  <a:pt x="548790" y="229249"/>
                  <a:pt x="533226" y="229249"/>
                </a:cubicBezTo>
                <a:cubicBezTo>
                  <a:pt x="517661" y="229249"/>
                  <a:pt x="505097" y="216685"/>
                  <a:pt x="505097" y="201120"/>
                </a:cubicBezTo>
                <a:lnTo>
                  <a:pt x="505097" y="142049"/>
                </a:lnTo>
                <a:lnTo>
                  <a:pt x="273129" y="142049"/>
                </a:lnTo>
                <a:lnTo>
                  <a:pt x="273129" y="201026"/>
                </a:lnTo>
                <a:cubicBezTo>
                  <a:pt x="273129" y="216591"/>
                  <a:pt x="260565" y="229249"/>
                  <a:pt x="245001" y="229249"/>
                </a:cubicBezTo>
                <a:cubicBezTo>
                  <a:pt x="229436" y="229249"/>
                  <a:pt x="216872" y="216685"/>
                  <a:pt x="216872" y="201120"/>
                </a:cubicBezTo>
                <a:lnTo>
                  <a:pt x="216872" y="142049"/>
                </a:lnTo>
                <a:close/>
                <a:moveTo>
                  <a:pt x="245001" y="0"/>
                </a:moveTo>
                <a:cubicBezTo>
                  <a:pt x="260565" y="0"/>
                  <a:pt x="273129" y="12564"/>
                  <a:pt x="273129" y="28129"/>
                </a:cubicBezTo>
                <a:lnTo>
                  <a:pt x="273129" y="85792"/>
                </a:lnTo>
                <a:lnTo>
                  <a:pt x="505097" y="85792"/>
                </a:lnTo>
                <a:lnTo>
                  <a:pt x="505097" y="28129"/>
                </a:lnTo>
                <a:cubicBezTo>
                  <a:pt x="505097" y="12564"/>
                  <a:pt x="517661" y="0"/>
                  <a:pt x="533226" y="0"/>
                </a:cubicBezTo>
                <a:cubicBezTo>
                  <a:pt x="548790" y="0"/>
                  <a:pt x="561355" y="12564"/>
                  <a:pt x="561355" y="28129"/>
                </a:cubicBezTo>
                <a:lnTo>
                  <a:pt x="561355" y="85792"/>
                </a:lnTo>
                <a:lnTo>
                  <a:pt x="685683" y="85792"/>
                </a:lnTo>
                <a:cubicBezTo>
                  <a:pt x="736784" y="85792"/>
                  <a:pt x="778227" y="127235"/>
                  <a:pt x="778320" y="178336"/>
                </a:cubicBezTo>
                <a:lnTo>
                  <a:pt x="778320" y="627457"/>
                </a:lnTo>
                <a:cubicBezTo>
                  <a:pt x="778320" y="678370"/>
                  <a:pt x="736690" y="720001"/>
                  <a:pt x="685777" y="720001"/>
                </a:cubicBezTo>
                <a:lnTo>
                  <a:pt x="92544" y="720001"/>
                </a:lnTo>
                <a:cubicBezTo>
                  <a:pt x="41631" y="720001"/>
                  <a:pt x="0" y="678370"/>
                  <a:pt x="0" y="627457"/>
                </a:cubicBezTo>
                <a:lnTo>
                  <a:pt x="0" y="333700"/>
                </a:lnTo>
                <a:lnTo>
                  <a:pt x="0" y="277443"/>
                </a:lnTo>
                <a:lnTo>
                  <a:pt x="0" y="178336"/>
                </a:lnTo>
                <a:cubicBezTo>
                  <a:pt x="0" y="127235"/>
                  <a:pt x="41443" y="85792"/>
                  <a:pt x="92544" y="85792"/>
                </a:cubicBezTo>
                <a:lnTo>
                  <a:pt x="216872" y="85792"/>
                </a:lnTo>
                <a:lnTo>
                  <a:pt x="216872" y="28129"/>
                </a:lnTo>
                <a:cubicBezTo>
                  <a:pt x="216872" y="12564"/>
                  <a:pt x="229436" y="0"/>
                  <a:pt x="245001" y="0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5679485" y="2564676"/>
            <a:ext cx="342168" cy="390767"/>
          </a:xfrm>
          <a:custGeom>
            <a:avLst/>
            <a:gdLst>
              <a:gd name="connsiteX0" fmla="*/ 1449958 w 1449958"/>
              <a:gd name="connsiteY0" fmla="*/ 669913 h 1655898"/>
              <a:gd name="connsiteX1" fmla="*/ 1449586 w 1449958"/>
              <a:gd name="connsiteY1" fmla="*/ 666192 h 1655898"/>
              <a:gd name="connsiteX2" fmla="*/ 1449586 w 1449958"/>
              <a:gd name="connsiteY2" fmla="*/ 665634 h 1655898"/>
              <a:gd name="connsiteX3" fmla="*/ 1448098 w 1449958"/>
              <a:gd name="connsiteY3" fmla="*/ 658006 h 1655898"/>
              <a:gd name="connsiteX4" fmla="*/ 1445307 w 1449958"/>
              <a:gd name="connsiteY4" fmla="*/ 650379 h 1655898"/>
              <a:gd name="connsiteX5" fmla="*/ 1443633 w 1449958"/>
              <a:gd name="connsiteY5" fmla="*/ 646844 h 1655898"/>
              <a:gd name="connsiteX6" fmla="*/ 1441772 w 1449958"/>
              <a:gd name="connsiteY6" fmla="*/ 643496 h 1655898"/>
              <a:gd name="connsiteX7" fmla="*/ 1441400 w 1449958"/>
              <a:gd name="connsiteY7" fmla="*/ 643124 h 1655898"/>
              <a:gd name="connsiteX8" fmla="*/ 1439354 w 1449958"/>
              <a:gd name="connsiteY8" fmla="*/ 640147 h 1655898"/>
              <a:gd name="connsiteX9" fmla="*/ 1439168 w 1449958"/>
              <a:gd name="connsiteY9" fmla="*/ 639775 h 1655898"/>
              <a:gd name="connsiteX10" fmla="*/ 1436936 w 1449958"/>
              <a:gd name="connsiteY10" fmla="*/ 636798 h 1655898"/>
              <a:gd name="connsiteX11" fmla="*/ 1436378 w 1449958"/>
              <a:gd name="connsiteY11" fmla="*/ 636240 h 1655898"/>
              <a:gd name="connsiteX12" fmla="*/ 1433773 w 1449958"/>
              <a:gd name="connsiteY12" fmla="*/ 633450 h 1655898"/>
              <a:gd name="connsiteX13" fmla="*/ 816136 w 1449958"/>
              <a:gd name="connsiteY13" fmla="*/ 15813 h 1655898"/>
              <a:gd name="connsiteX14" fmla="*/ 813346 w 1449958"/>
              <a:gd name="connsiteY14" fmla="*/ 13208 h 1655898"/>
              <a:gd name="connsiteX15" fmla="*/ 812788 w 1449958"/>
              <a:gd name="connsiteY15" fmla="*/ 12650 h 1655898"/>
              <a:gd name="connsiteX16" fmla="*/ 809997 w 1449958"/>
              <a:gd name="connsiteY16" fmla="*/ 10418 h 1655898"/>
              <a:gd name="connsiteX17" fmla="*/ 809625 w 1449958"/>
              <a:gd name="connsiteY17" fmla="*/ 10232 h 1655898"/>
              <a:gd name="connsiteX18" fmla="*/ 806834 w 1449958"/>
              <a:gd name="connsiteY18" fmla="*/ 8372 h 1655898"/>
              <a:gd name="connsiteX19" fmla="*/ 806276 w 1449958"/>
              <a:gd name="connsiteY19" fmla="*/ 8000 h 1655898"/>
              <a:gd name="connsiteX20" fmla="*/ 802928 w 1449958"/>
              <a:gd name="connsiteY20" fmla="*/ 6139 h 1655898"/>
              <a:gd name="connsiteX21" fmla="*/ 802742 w 1449958"/>
              <a:gd name="connsiteY21" fmla="*/ 6139 h 1655898"/>
              <a:gd name="connsiteX22" fmla="*/ 799207 w 1449958"/>
              <a:gd name="connsiteY22" fmla="*/ 4465 h 1655898"/>
              <a:gd name="connsiteX23" fmla="*/ 799021 w 1449958"/>
              <a:gd name="connsiteY23" fmla="*/ 4465 h 1655898"/>
              <a:gd name="connsiteX24" fmla="*/ 791580 w 1449958"/>
              <a:gd name="connsiteY24" fmla="*/ 1860 h 1655898"/>
              <a:gd name="connsiteX25" fmla="*/ 791394 w 1449958"/>
              <a:gd name="connsiteY25" fmla="*/ 1860 h 1655898"/>
              <a:gd name="connsiteX26" fmla="*/ 783766 w 1449958"/>
              <a:gd name="connsiteY26" fmla="*/ 372 h 1655898"/>
              <a:gd name="connsiteX27" fmla="*/ 783022 w 1449958"/>
              <a:gd name="connsiteY27" fmla="*/ 372 h 1655898"/>
              <a:gd name="connsiteX28" fmla="*/ 779301 w 1449958"/>
              <a:gd name="connsiteY28" fmla="*/ 0 h 1655898"/>
              <a:gd name="connsiteX29" fmla="*/ 261751 w 1449958"/>
              <a:gd name="connsiteY29" fmla="*/ 0 h 1655898"/>
              <a:gd name="connsiteX30" fmla="*/ 0 w 1449958"/>
              <a:gd name="connsiteY30" fmla="*/ 261751 h 1655898"/>
              <a:gd name="connsiteX31" fmla="*/ 0 w 1449958"/>
              <a:gd name="connsiteY31" fmla="*/ 1394148 h 1655898"/>
              <a:gd name="connsiteX32" fmla="*/ 261751 w 1449958"/>
              <a:gd name="connsiteY32" fmla="*/ 1655899 h 1655898"/>
              <a:gd name="connsiteX33" fmla="*/ 1188207 w 1449958"/>
              <a:gd name="connsiteY33" fmla="*/ 1655899 h 1655898"/>
              <a:gd name="connsiteX34" fmla="*/ 1449958 w 1449958"/>
              <a:gd name="connsiteY34" fmla="*/ 1394148 h 1655898"/>
              <a:gd name="connsiteX35" fmla="*/ 1449958 w 1449958"/>
              <a:gd name="connsiteY35" fmla="*/ 672889 h 1655898"/>
              <a:gd name="connsiteX36" fmla="*/ 1449958 w 1449958"/>
              <a:gd name="connsiteY36" fmla="*/ 669913 h 1655898"/>
              <a:gd name="connsiteX37" fmla="*/ 832321 w 1449958"/>
              <a:gd name="connsiteY37" fmla="*/ 466948 h 1655898"/>
              <a:gd name="connsiteX38" fmla="*/ 832321 w 1449958"/>
              <a:gd name="connsiteY38" fmla="*/ 189942 h 1655898"/>
              <a:gd name="connsiteX39" fmla="*/ 1259458 w 1449958"/>
              <a:gd name="connsiteY39" fmla="*/ 617079 h 1655898"/>
              <a:gd name="connsiteX40" fmla="*/ 982452 w 1449958"/>
              <a:gd name="connsiteY40" fmla="*/ 617079 h 1655898"/>
              <a:gd name="connsiteX41" fmla="*/ 832321 w 1449958"/>
              <a:gd name="connsiteY41" fmla="*/ 466948 h 1655898"/>
              <a:gd name="connsiteX42" fmla="*/ 1338337 w 1449958"/>
              <a:gd name="connsiteY42" fmla="*/ 1393403 h 1655898"/>
              <a:gd name="connsiteX43" fmla="*/ 1188207 w 1449958"/>
              <a:gd name="connsiteY43" fmla="*/ 1543534 h 1655898"/>
              <a:gd name="connsiteX44" fmla="*/ 261751 w 1449958"/>
              <a:gd name="connsiteY44" fmla="*/ 1543534 h 1655898"/>
              <a:gd name="connsiteX45" fmla="*/ 111621 w 1449958"/>
              <a:gd name="connsiteY45" fmla="*/ 1393403 h 1655898"/>
              <a:gd name="connsiteX46" fmla="*/ 111621 w 1449958"/>
              <a:gd name="connsiteY46" fmla="*/ 261007 h 1655898"/>
              <a:gd name="connsiteX47" fmla="*/ 261751 w 1449958"/>
              <a:gd name="connsiteY47" fmla="*/ 110877 h 1655898"/>
              <a:gd name="connsiteX48" fmla="*/ 720700 w 1449958"/>
              <a:gd name="connsiteY48" fmla="*/ 110877 h 1655898"/>
              <a:gd name="connsiteX49" fmla="*/ 720700 w 1449958"/>
              <a:gd name="connsiteY49" fmla="*/ 466948 h 1655898"/>
              <a:gd name="connsiteX50" fmla="*/ 982452 w 1449958"/>
              <a:gd name="connsiteY50" fmla="*/ 728700 h 1655898"/>
              <a:gd name="connsiteX51" fmla="*/ 1338523 w 1449958"/>
              <a:gd name="connsiteY51" fmla="*/ 728700 h 1655898"/>
              <a:gd name="connsiteX52" fmla="*/ 1338523 w 1449958"/>
              <a:gd name="connsiteY52" fmla="*/ 1393403 h 1655898"/>
            </a:gdLst>
            <a:rect l="l" t="t" r="r" b="b"/>
            <a:pathLst>
              <a:path w="1449958" h="1655898">
                <a:moveTo>
                  <a:pt x="1449958" y="669913"/>
                </a:moveTo>
                <a:cubicBezTo>
                  <a:pt x="1449958" y="668610"/>
                  <a:pt x="1449772" y="667308"/>
                  <a:pt x="1449586" y="666192"/>
                </a:cubicBezTo>
                <a:lnTo>
                  <a:pt x="1449586" y="665634"/>
                </a:lnTo>
                <a:cubicBezTo>
                  <a:pt x="1449214" y="663029"/>
                  <a:pt x="1448656" y="660425"/>
                  <a:pt x="1448098" y="658006"/>
                </a:cubicBezTo>
                <a:cubicBezTo>
                  <a:pt x="1447354" y="655402"/>
                  <a:pt x="1446423" y="652797"/>
                  <a:pt x="1445307" y="650379"/>
                </a:cubicBezTo>
                <a:cubicBezTo>
                  <a:pt x="1444749" y="649077"/>
                  <a:pt x="1444191" y="647960"/>
                  <a:pt x="1443633" y="646844"/>
                </a:cubicBezTo>
                <a:cubicBezTo>
                  <a:pt x="1443075" y="645728"/>
                  <a:pt x="1442331" y="644612"/>
                  <a:pt x="1441772" y="643496"/>
                </a:cubicBezTo>
                <a:cubicBezTo>
                  <a:pt x="1441587" y="643310"/>
                  <a:pt x="1441587" y="643124"/>
                  <a:pt x="1441400" y="643124"/>
                </a:cubicBezTo>
                <a:cubicBezTo>
                  <a:pt x="1440842" y="642193"/>
                  <a:pt x="1440098" y="641077"/>
                  <a:pt x="1439354" y="640147"/>
                </a:cubicBezTo>
                <a:cubicBezTo>
                  <a:pt x="1439354" y="640147"/>
                  <a:pt x="1439168" y="639961"/>
                  <a:pt x="1439168" y="639775"/>
                </a:cubicBezTo>
                <a:cubicBezTo>
                  <a:pt x="1438424" y="638845"/>
                  <a:pt x="1437680" y="637729"/>
                  <a:pt x="1436936" y="636798"/>
                </a:cubicBezTo>
                <a:lnTo>
                  <a:pt x="1436378" y="636240"/>
                </a:lnTo>
                <a:cubicBezTo>
                  <a:pt x="1435633" y="635310"/>
                  <a:pt x="1434703" y="634380"/>
                  <a:pt x="1433773" y="633450"/>
                </a:cubicBezTo>
                <a:lnTo>
                  <a:pt x="816136" y="15813"/>
                </a:lnTo>
                <a:cubicBezTo>
                  <a:pt x="815206" y="14883"/>
                  <a:pt x="814276" y="14139"/>
                  <a:pt x="813346" y="13208"/>
                </a:cubicBezTo>
                <a:lnTo>
                  <a:pt x="812788" y="12650"/>
                </a:lnTo>
                <a:lnTo>
                  <a:pt x="809997" y="10418"/>
                </a:lnTo>
                <a:cubicBezTo>
                  <a:pt x="809811" y="10418"/>
                  <a:pt x="809811" y="10232"/>
                  <a:pt x="809625" y="10232"/>
                </a:cubicBezTo>
                <a:cubicBezTo>
                  <a:pt x="808695" y="9488"/>
                  <a:pt x="807765" y="8930"/>
                  <a:pt x="806834" y="8372"/>
                </a:cubicBezTo>
                <a:cubicBezTo>
                  <a:pt x="806649" y="8186"/>
                  <a:pt x="806462" y="8186"/>
                  <a:pt x="806276" y="8000"/>
                </a:cubicBezTo>
                <a:cubicBezTo>
                  <a:pt x="805160" y="7255"/>
                  <a:pt x="804044" y="6697"/>
                  <a:pt x="802928" y="6139"/>
                </a:cubicBezTo>
                <a:lnTo>
                  <a:pt x="802742" y="6139"/>
                </a:lnTo>
                <a:cubicBezTo>
                  <a:pt x="801626" y="5581"/>
                  <a:pt x="800509" y="5023"/>
                  <a:pt x="799207" y="4465"/>
                </a:cubicBezTo>
                <a:lnTo>
                  <a:pt x="799021" y="4465"/>
                </a:lnTo>
                <a:cubicBezTo>
                  <a:pt x="796603" y="3349"/>
                  <a:pt x="793998" y="2418"/>
                  <a:pt x="791580" y="1860"/>
                </a:cubicBezTo>
                <a:lnTo>
                  <a:pt x="791394" y="1860"/>
                </a:lnTo>
                <a:cubicBezTo>
                  <a:pt x="788975" y="1116"/>
                  <a:pt x="786371" y="744"/>
                  <a:pt x="783766" y="372"/>
                </a:cubicBezTo>
                <a:lnTo>
                  <a:pt x="783022" y="372"/>
                </a:lnTo>
                <a:cubicBezTo>
                  <a:pt x="781720" y="186"/>
                  <a:pt x="780604" y="186"/>
                  <a:pt x="779301" y="0"/>
                </a:cubicBezTo>
                <a:lnTo>
                  <a:pt x="261751" y="0"/>
                </a:lnTo>
                <a:cubicBezTo>
                  <a:pt x="117388" y="0"/>
                  <a:pt x="0" y="117388"/>
                  <a:pt x="0" y="261751"/>
                </a:cubicBezTo>
                <a:lnTo>
                  <a:pt x="0" y="1394148"/>
                </a:lnTo>
                <a:cubicBezTo>
                  <a:pt x="0" y="1538511"/>
                  <a:pt x="117388" y="1655899"/>
                  <a:pt x="261751" y="1655899"/>
                </a:cubicBezTo>
                <a:lnTo>
                  <a:pt x="1188207" y="1655899"/>
                </a:lnTo>
                <a:cubicBezTo>
                  <a:pt x="1332570" y="1655899"/>
                  <a:pt x="1449958" y="1538511"/>
                  <a:pt x="1449958" y="1394148"/>
                </a:cubicBezTo>
                <a:lnTo>
                  <a:pt x="1449958" y="672889"/>
                </a:lnTo>
                <a:lnTo>
                  <a:pt x="1449958" y="669913"/>
                </a:lnTo>
                <a:close/>
                <a:moveTo>
                  <a:pt x="832321" y="466948"/>
                </a:moveTo>
                <a:lnTo>
                  <a:pt x="832321" y="189942"/>
                </a:lnTo>
                <a:lnTo>
                  <a:pt x="1259458" y="617079"/>
                </a:lnTo>
                <a:lnTo>
                  <a:pt x="982452" y="617079"/>
                </a:lnTo>
                <a:cubicBezTo>
                  <a:pt x="899666" y="617079"/>
                  <a:pt x="832321" y="549734"/>
                  <a:pt x="832321" y="466948"/>
                </a:cubicBezTo>
                <a:close/>
                <a:moveTo>
                  <a:pt x="1338337" y="1393403"/>
                </a:moveTo>
                <a:cubicBezTo>
                  <a:pt x="1338337" y="1476189"/>
                  <a:pt x="1270992" y="1543534"/>
                  <a:pt x="1188207" y="1543534"/>
                </a:cubicBezTo>
                <a:lnTo>
                  <a:pt x="261751" y="1543534"/>
                </a:lnTo>
                <a:cubicBezTo>
                  <a:pt x="178966" y="1543534"/>
                  <a:pt x="111621" y="1476189"/>
                  <a:pt x="111621" y="1393403"/>
                </a:cubicBezTo>
                <a:lnTo>
                  <a:pt x="111621" y="261007"/>
                </a:lnTo>
                <a:cubicBezTo>
                  <a:pt x="111621" y="178222"/>
                  <a:pt x="178966" y="110877"/>
                  <a:pt x="261751" y="110877"/>
                </a:cubicBezTo>
                <a:lnTo>
                  <a:pt x="720700" y="110877"/>
                </a:lnTo>
                <a:lnTo>
                  <a:pt x="720700" y="466948"/>
                </a:lnTo>
                <a:cubicBezTo>
                  <a:pt x="720700" y="611312"/>
                  <a:pt x="838088" y="728700"/>
                  <a:pt x="982452" y="728700"/>
                </a:cubicBezTo>
                <a:lnTo>
                  <a:pt x="1338523" y="728700"/>
                </a:lnTo>
                <a:lnTo>
                  <a:pt x="1338523" y="1393403"/>
                </a:lnTo>
                <a:close/>
              </a:path>
            </a:pathLst>
          </a:custGeom>
          <a:solidFill>
            <a:schemeClr val="bg1"/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1" flipV="0">
            <a:off x="3323239" y="1892506"/>
            <a:ext cx="1077979" cy="3215822"/>
          </a:xfrm>
          <a:custGeom>
            <a:avLst/>
            <a:gdLst>
              <a:gd name="T0" fmla="*/ 77 w 77"/>
              <a:gd name="T1" fmla="*/ 233 h 233"/>
              <a:gd name="T2" fmla="*/ 37 w 77"/>
              <a:gd name="T3" fmla="*/ 206 h 233"/>
              <a:gd name="T4" fmla="*/ 10 w 77"/>
              <a:gd name="T5" fmla="*/ 166 h 233"/>
              <a:gd name="T6" fmla="*/ 0 w 77"/>
              <a:gd name="T7" fmla="*/ 116 h 233"/>
              <a:gd name="T8" fmla="*/ 10 w 77"/>
              <a:gd name="T9" fmla="*/ 67 h 233"/>
              <a:gd name="T10" fmla="*/ 37 w 77"/>
              <a:gd name="T11" fmla="*/ 27 h 233"/>
              <a:gd name="T12" fmla="*/ 77 w 77"/>
              <a:gd name="T13" fmla="*/ 0 h 233"/>
            </a:gdLst>
            <a:rect l="0" t="0" r="r" b="b"/>
            <a:pathLst>
              <a:path w="77" h="233">
                <a:moveTo>
                  <a:pt x="77" y="233"/>
                </a:moveTo>
                <a:cubicBezTo>
                  <a:pt x="62" y="226"/>
                  <a:pt x="49" y="217"/>
                  <a:pt x="37" y="206"/>
                </a:cubicBezTo>
                <a:cubicBezTo>
                  <a:pt x="26" y="194"/>
                  <a:pt x="16" y="181"/>
                  <a:pt x="10" y="166"/>
                </a:cubicBezTo>
                <a:cubicBezTo>
                  <a:pt x="4" y="150"/>
                  <a:pt x="0" y="134"/>
                  <a:pt x="0" y="116"/>
                </a:cubicBezTo>
                <a:cubicBezTo>
                  <a:pt x="0" y="99"/>
                  <a:pt x="4" y="82"/>
                  <a:pt x="10" y="67"/>
                </a:cubicBezTo>
                <a:cubicBezTo>
                  <a:pt x="16" y="52"/>
                  <a:pt x="26" y="38"/>
                  <a:pt x="37" y="27"/>
                </a:cubicBezTo>
                <a:cubicBezTo>
                  <a:pt x="49" y="16"/>
                  <a:pt x="62" y="6"/>
                  <a:pt x="77" y="0"/>
                </a:cubicBezTo>
              </a:path>
            </a:pathLst>
          </a:custGeom>
          <a:noFill/>
          <a:ln w="20638" cap="flat">
            <a:solidFill>
              <a:schemeClr val="accent1"/>
            </a:solidFill>
            <a:miter/>
            <a:headEnd type="oval"/>
            <a:tailEnd type="oval"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1158049" y="1996357"/>
            <a:ext cx="2991458" cy="2991458"/>
          </a:xfrm>
          <a:prstGeom prst="ellipse">
            <a:avLst/>
          </a:prstGeom>
          <a:solidFill>
            <a:schemeClr val="bg1"/>
          </a:solidFill>
          <a:ln w="25400" cap="sq">
            <a:noFill/>
            <a:miter/>
          </a:ln>
          <a:effectLst>
            <a:outerShdw dist="254000" blurRad="508000" dir="5400000" sx="100000" sy="100000" kx="0" ky="0" algn="ctr" rotWithShape="0">
              <a:srgbClr val="000000">
                <a:alpha val="30000"/>
              </a:srgbClr>
            </a:outerShdw>
          </a:effectLst>
        </p:spPr>
        <p:txBody>
          <a:bodyPr vert="horz" wrap="square" lIns="0" tIns="45720" rIns="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6543222" y="3958517"/>
            <a:ext cx="4775200" cy="33020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2B6CD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Resiliency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6543222" y="4352355"/>
            <a:ext cx="4772478" cy="1185441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Resiliency refers to the system's ability to recover from failures or unexpected events quickly, maintaining continuous operations and minimizing downtime.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0" flipV="0">
            <a:off x="6543221" y="2192620"/>
            <a:ext cx="4775200" cy="33020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2B6CD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Scalability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0" flipV="0">
            <a:off x="6543222" y="2586458"/>
            <a:ext cx="4772478" cy="1185441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Scalability ensures that the system can handle an increasing number of users or data volume without performance degradation, allowing for growth and expansion over time.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0" flipV="0">
            <a:off x="1991663" y="2838833"/>
            <a:ext cx="1324230" cy="1306505"/>
          </a:xfrm>
          <a:custGeom>
            <a:avLst/>
            <a:gdLst>
              <a:gd name="connsiteX0" fmla="*/ 1371696 w 1870330"/>
              <a:gd name="connsiteY0" fmla="*/ 1296270 h 1845296"/>
              <a:gd name="connsiteX1" fmla="*/ 1371696 w 1870330"/>
              <a:gd name="connsiteY1" fmla="*/ 1371136 h 1845296"/>
              <a:gd name="connsiteX2" fmla="*/ 1671448 w 1870330"/>
              <a:gd name="connsiteY2" fmla="*/ 1371136 h 1845296"/>
              <a:gd name="connsiteX3" fmla="*/ 1671448 w 1870330"/>
              <a:gd name="connsiteY3" fmla="*/ 1296270 h 1845296"/>
              <a:gd name="connsiteX4" fmla="*/ 1371696 w 1870330"/>
              <a:gd name="connsiteY4" fmla="*/ 996899 h 1845296"/>
              <a:gd name="connsiteX5" fmla="*/ 1371696 w 1870330"/>
              <a:gd name="connsiteY5" fmla="*/ 1071765 h 1845296"/>
              <a:gd name="connsiteX6" fmla="*/ 1671448 w 1870330"/>
              <a:gd name="connsiteY6" fmla="*/ 1071765 h 1845296"/>
              <a:gd name="connsiteX7" fmla="*/ 1671448 w 1870330"/>
              <a:gd name="connsiteY7" fmla="*/ 996899 h 1845296"/>
              <a:gd name="connsiteX8" fmla="*/ 1371696 w 1870330"/>
              <a:gd name="connsiteY8" fmla="*/ 747820 h 1845296"/>
              <a:gd name="connsiteX9" fmla="*/ 1371696 w 1870330"/>
              <a:gd name="connsiteY9" fmla="*/ 822401 h 1845296"/>
              <a:gd name="connsiteX10" fmla="*/ 1671448 w 1870330"/>
              <a:gd name="connsiteY10" fmla="*/ 822401 h 1845296"/>
              <a:gd name="connsiteX11" fmla="*/ 1671448 w 1870330"/>
              <a:gd name="connsiteY11" fmla="*/ 747820 h 1845296"/>
              <a:gd name="connsiteX12" fmla="*/ 1371696 w 1870330"/>
              <a:gd name="connsiteY12" fmla="*/ 473405 h 1845296"/>
              <a:gd name="connsiteX13" fmla="*/ 1371696 w 1870330"/>
              <a:gd name="connsiteY13" fmla="*/ 547986 h 1845296"/>
              <a:gd name="connsiteX14" fmla="*/ 1671448 w 1870330"/>
              <a:gd name="connsiteY14" fmla="*/ 547986 h 1845296"/>
              <a:gd name="connsiteX15" fmla="*/ 1671448 w 1870330"/>
              <a:gd name="connsiteY15" fmla="*/ 473405 h 1845296"/>
              <a:gd name="connsiteX16" fmla="*/ 1221963 w 1870330"/>
              <a:gd name="connsiteY16" fmla="*/ 224040 h 1845296"/>
              <a:gd name="connsiteX17" fmla="*/ 1794130 w 1870330"/>
              <a:gd name="connsiteY17" fmla="*/ 224040 h 1845296"/>
              <a:gd name="connsiteX18" fmla="*/ 1870330 w 1870330"/>
              <a:gd name="connsiteY18" fmla="*/ 298811 h 1845296"/>
              <a:gd name="connsiteX19" fmla="*/ 1870330 w 1870330"/>
              <a:gd name="connsiteY19" fmla="*/ 1570971 h 1845296"/>
              <a:gd name="connsiteX20" fmla="*/ 1794130 w 1870330"/>
              <a:gd name="connsiteY20" fmla="*/ 1645742 h 1845296"/>
              <a:gd name="connsiteX21" fmla="*/ 1221963 w 1870330"/>
              <a:gd name="connsiteY21" fmla="*/ 1645742 h 1845296"/>
              <a:gd name="connsiteX22" fmla="*/ 1221963 w 1870330"/>
              <a:gd name="connsiteY22" fmla="*/ 1383804 h 1845296"/>
              <a:gd name="connsiteX23" fmla="*/ 1298163 w 1870330"/>
              <a:gd name="connsiteY23" fmla="*/ 1383804 h 1845296"/>
              <a:gd name="connsiteX24" fmla="*/ 1298163 w 1870330"/>
              <a:gd name="connsiteY24" fmla="*/ 1309033 h 1845296"/>
              <a:gd name="connsiteX25" fmla="*/ 1221963 w 1870330"/>
              <a:gd name="connsiteY25" fmla="*/ 1309033 h 1845296"/>
              <a:gd name="connsiteX26" fmla="*/ 1221963 w 1870330"/>
              <a:gd name="connsiteY26" fmla="*/ 1084434 h 1845296"/>
              <a:gd name="connsiteX27" fmla="*/ 1298163 w 1870330"/>
              <a:gd name="connsiteY27" fmla="*/ 1084434 h 1845296"/>
              <a:gd name="connsiteX28" fmla="*/ 1298163 w 1870330"/>
              <a:gd name="connsiteY28" fmla="*/ 1009662 h 1845296"/>
              <a:gd name="connsiteX29" fmla="*/ 1221963 w 1870330"/>
              <a:gd name="connsiteY29" fmla="*/ 1009662 h 1845296"/>
              <a:gd name="connsiteX30" fmla="*/ 1221963 w 1870330"/>
              <a:gd name="connsiteY30" fmla="*/ 822496 h 1845296"/>
              <a:gd name="connsiteX31" fmla="*/ 1298163 w 1870330"/>
              <a:gd name="connsiteY31" fmla="*/ 822496 h 1845296"/>
              <a:gd name="connsiteX32" fmla="*/ 1298163 w 1870330"/>
              <a:gd name="connsiteY32" fmla="*/ 747725 h 1845296"/>
              <a:gd name="connsiteX33" fmla="*/ 1221963 w 1870330"/>
              <a:gd name="connsiteY33" fmla="*/ 747725 h 1845296"/>
              <a:gd name="connsiteX34" fmla="*/ 1221963 w 1870330"/>
              <a:gd name="connsiteY34" fmla="*/ 560654 h 1845296"/>
              <a:gd name="connsiteX35" fmla="*/ 1298163 w 1870330"/>
              <a:gd name="connsiteY35" fmla="*/ 560654 h 1845296"/>
              <a:gd name="connsiteX36" fmla="*/ 1298163 w 1870330"/>
              <a:gd name="connsiteY36" fmla="*/ 485883 h 1845296"/>
              <a:gd name="connsiteX37" fmla="*/ 1221963 w 1870330"/>
              <a:gd name="connsiteY37" fmla="*/ 485883 h 1845296"/>
              <a:gd name="connsiteX38" fmla="*/ 1054227 w 1870330"/>
              <a:gd name="connsiteY38" fmla="*/ 393 h 1845296"/>
              <a:gd name="connsiteX39" fmla="*/ 1054132 w 1870330"/>
              <a:gd name="connsiteY39" fmla="*/ 869 h 1845296"/>
              <a:gd name="connsiteX40" fmla="*/ 1083754 w 1870330"/>
              <a:gd name="connsiteY40" fmla="*/ 7727 h 1845296"/>
              <a:gd name="connsiteX41" fmla="*/ 1097470 w 1870330"/>
              <a:gd name="connsiteY41" fmla="*/ 36302 h 1845296"/>
              <a:gd name="connsiteX42" fmla="*/ 1097470 w 1870330"/>
              <a:gd name="connsiteY42" fmla="*/ 1808714 h 1845296"/>
              <a:gd name="connsiteX43" fmla="*/ 1083754 w 1870330"/>
              <a:gd name="connsiteY43" fmla="*/ 1837289 h 1845296"/>
              <a:gd name="connsiteX44" fmla="*/ 1060895 w 1870330"/>
              <a:gd name="connsiteY44" fmla="*/ 1845290 h 1845296"/>
              <a:gd name="connsiteX45" fmla="*/ 1053941 w 1870330"/>
              <a:gd name="connsiteY45" fmla="*/ 1844148 h 1845296"/>
              <a:gd name="connsiteX46" fmla="*/ 29623 w 1870330"/>
              <a:gd name="connsiteY46" fmla="*/ 1647932 h 1845296"/>
              <a:gd name="connsiteX47" fmla="*/ 0 w 1870330"/>
              <a:gd name="connsiteY47" fmla="*/ 1611071 h 1845296"/>
              <a:gd name="connsiteX48" fmla="*/ 0 w 1870330"/>
              <a:gd name="connsiteY48" fmla="*/ 233375 h 1845296"/>
              <a:gd name="connsiteX49" fmla="*/ 29813 w 1870330"/>
              <a:gd name="connsiteY49" fmla="*/ 196513 h 1845296"/>
            </a:gdLst>
            <a:rect l="l" t="t" r="r" b="b"/>
            <a:pathLst>
              <a:path w="1870330" h="1845296">
                <a:moveTo>
                  <a:pt x="1371696" y="1296270"/>
                </a:moveTo>
                <a:lnTo>
                  <a:pt x="1371696" y="1371136"/>
                </a:lnTo>
                <a:lnTo>
                  <a:pt x="1671448" y="1371136"/>
                </a:lnTo>
                <a:lnTo>
                  <a:pt x="1671448" y="1296270"/>
                </a:lnTo>
                <a:close/>
                <a:moveTo>
                  <a:pt x="1371696" y="996899"/>
                </a:moveTo>
                <a:lnTo>
                  <a:pt x="1371696" y="1071765"/>
                </a:lnTo>
                <a:lnTo>
                  <a:pt x="1671448" y="1071765"/>
                </a:lnTo>
                <a:lnTo>
                  <a:pt x="1671448" y="996899"/>
                </a:lnTo>
                <a:close/>
                <a:moveTo>
                  <a:pt x="1371696" y="747820"/>
                </a:moveTo>
                <a:lnTo>
                  <a:pt x="1371696" y="822401"/>
                </a:lnTo>
                <a:lnTo>
                  <a:pt x="1671448" y="822401"/>
                </a:lnTo>
                <a:lnTo>
                  <a:pt x="1671448" y="747820"/>
                </a:lnTo>
                <a:close/>
                <a:moveTo>
                  <a:pt x="1371696" y="473405"/>
                </a:moveTo>
                <a:lnTo>
                  <a:pt x="1371696" y="547986"/>
                </a:lnTo>
                <a:lnTo>
                  <a:pt x="1671448" y="547986"/>
                </a:lnTo>
                <a:lnTo>
                  <a:pt x="1671448" y="473405"/>
                </a:lnTo>
                <a:close/>
                <a:moveTo>
                  <a:pt x="1221963" y="224040"/>
                </a:moveTo>
                <a:lnTo>
                  <a:pt x="1794130" y="224040"/>
                </a:lnTo>
                <a:cubicBezTo>
                  <a:pt x="1835792" y="223723"/>
                  <a:pt x="1869863" y="257155"/>
                  <a:pt x="1870330" y="298811"/>
                </a:cubicBezTo>
                <a:lnTo>
                  <a:pt x="1870330" y="1570971"/>
                </a:lnTo>
                <a:cubicBezTo>
                  <a:pt x="1869863" y="1612623"/>
                  <a:pt x="1835792" y="1646056"/>
                  <a:pt x="1794130" y="1645742"/>
                </a:cubicBezTo>
                <a:lnTo>
                  <a:pt x="1221963" y="1645742"/>
                </a:lnTo>
                <a:lnTo>
                  <a:pt x="1221963" y="1383804"/>
                </a:lnTo>
                <a:lnTo>
                  <a:pt x="1298163" y="1383804"/>
                </a:lnTo>
                <a:lnTo>
                  <a:pt x="1298163" y="1309033"/>
                </a:lnTo>
                <a:lnTo>
                  <a:pt x="1221963" y="1309033"/>
                </a:lnTo>
                <a:lnTo>
                  <a:pt x="1221963" y="1084434"/>
                </a:lnTo>
                <a:lnTo>
                  <a:pt x="1298163" y="1084434"/>
                </a:lnTo>
                <a:lnTo>
                  <a:pt x="1298163" y="1009662"/>
                </a:lnTo>
                <a:lnTo>
                  <a:pt x="1221963" y="1009662"/>
                </a:lnTo>
                <a:lnTo>
                  <a:pt x="1221963" y="822496"/>
                </a:lnTo>
                <a:lnTo>
                  <a:pt x="1298163" y="822496"/>
                </a:lnTo>
                <a:lnTo>
                  <a:pt x="1298163" y="747725"/>
                </a:lnTo>
                <a:lnTo>
                  <a:pt x="1221963" y="747725"/>
                </a:lnTo>
                <a:lnTo>
                  <a:pt x="1221963" y="560654"/>
                </a:lnTo>
                <a:lnTo>
                  <a:pt x="1298163" y="560654"/>
                </a:lnTo>
                <a:lnTo>
                  <a:pt x="1298163" y="485883"/>
                </a:lnTo>
                <a:lnTo>
                  <a:pt x="1221963" y="485883"/>
                </a:lnTo>
                <a:close/>
                <a:moveTo>
                  <a:pt x="1054227" y="393"/>
                </a:moveTo>
                <a:lnTo>
                  <a:pt x="1054132" y="869"/>
                </a:lnTo>
                <a:cubicBezTo>
                  <a:pt x="1064533" y="-1498"/>
                  <a:pt x="1075449" y="1029"/>
                  <a:pt x="1083754" y="7727"/>
                </a:cubicBezTo>
                <a:cubicBezTo>
                  <a:pt x="1092260" y="14808"/>
                  <a:pt x="1097261" y="25237"/>
                  <a:pt x="1097470" y="36302"/>
                </a:cubicBezTo>
                <a:lnTo>
                  <a:pt x="1097470" y="1808714"/>
                </a:lnTo>
                <a:cubicBezTo>
                  <a:pt x="1097271" y="1819783"/>
                  <a:pt x="1092260" y="1830212"/>
                  <a:pt x="1083754" y="1837289"/>
                </a:cubicBezTo>
                <a:cubicBezTo>
                  <a:pt x="1077344" y="1842614"/>
                  <a:pt x="1069229" y="1845452"/>
                  <a:pt x="1060895" y="1845290"/>
                </a:cubicBezTo>
                <a:cubicBezTo>
                  <a:pt x="1058551" y="1845100"/>
                  <a:pt x="1056227" y="1844719"/>
                  <a:pt x="1053941" y="1844148"/>
                </a:cubicBezTo>
                <a:lnTo>
                  <a:pt x="29623" y="1647932"/>
                </a:lnTo>
                <a:cubicBezTo>
                  <a:pt x="12259" y="1644227"/>
                  <a:pt x="-124" y="1628825"/>
                  <a:pt x="0" y="1611071"/>
                </a:cubicBezTo>
                <a:lnTo>
                  <a:pt x="0" y="233375"/>
                </a:lnTo>
                <a:cubicBezTo>
                  <a:pt x="-105" y="215558"/>
                  <a:pt x="12373" y="200139"/>
                  <a:pt x="29813" y="196513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15" name="线条 1"/>
          <p:cNvCxnSpPr/>
          <p:nvPr/>
        </p:nvCxnSpPr>
        <p:spPr>
          <a:xfrm rot="0" flipH="0" flipV="0">
            <a:off x="271590" y="372584"/>
            <a:ext cx="4033710" cy="0"/>
          </a:xfrm>
          <a:prstGeom prst="line">
            <a:avLst/>
          </a:prstGeom>
          <a:noFill/>
          <a:ln w="6350" cap="sq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</p:cxnSp>
      <p:sp>
        <p:nvSpPr>
          <p:cNvPr id="16" name="标题 1"/>
          <p:cNvSpPr txBox="1"/>
          <p:nvPr/>
        </p:nvSpPr>
        <p:spPr>
          <a:xfrm rot="0" flipH="0" flipV="0">
            <a:off x="561150" y="461384"/>
            <a:ext cx="11006007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2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02B6CD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Non-Functional Requirements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0" flipH="0" flipV="0">
            <a:off x="284100" y="225074"/>
            <a:ext cx="66420" cy="6642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18" name="线条 1"/>
          <p:cNvCxnSpPr/>
          <p:nvPr/>
        </p:nvCxnSpPr>
        <p:spPr>
          <a:xfrm rot="16200000" flipH="0" flipV="0">
            <a:off x="138240" y="480534"/>
            <a:ext cx="566610" cy="0"/>
          </a:xfrm>
          <a:prstGeom prst="line">
            <a:avLst/>
          </a:prstGeom>
          <a:noFill/>
          <a:ln w="6350" cap="sq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</p:cxnSp>
    </p:spTree>
  </p:cSld>
</p:sld>
</file>

<file path=ppt/theme/_rels/theme1.xml.rels><?xml version="1.0" encoding="UTF-8" standalone="yes"?>
<Relationships xmlns="http://schemas.openxmlformats.org/package/2006/relationships">

</Relationships>
</file>

<file path=ppt/theme/theme1.xml><?xml version="1.0" encoding="utf-8"?>
<a:theme xmlns:a="http://schemas.openxmlformats.org/drawingml/2006/main" xmlns:r="http://schemas.openxmlformats.org/officeDocument/2006/relationships" xmlns:p="http://schemas.openxmlformats.org/presentationml/2006/main" name="Office 主题​​">
  <a:themeElements>
    <a:clrScheme name="Office">
      <a:dk1>
        <a:srgbClr val="000000"/>
      </a:dk1>
      <a:lt1>
        <a:srgbClr val="FFFFFF"/>
      </a:lt1>
      <a:dk2>
        <a:srgbClr val="4A66AC"/>
      </a:dk2>
      <a:lt2>
        <a:srgbClr val="E0EBF6"/>
      </a:lt2>
      <a:accent1>
        <a:srgbClr val="02B6CD"/>
      </a:accent1>
      <a:accent2>
        <a:srgbClr val="B2D600"/>
      </a:accent2>
      <a:accent3>
        <a:srgbClr val="FF7526"/>
      </a:accent3>
      <a:accent4>
        <a:srgbClr val="A6A6A6"/>
      </a:accent4>
      <a:accent5>
        <a:srgbClr val="BFBFBF"/>
      </a:accent5>
      <a:accent6>
        <a:srgbClr val="D9D9D9"/>
      </a:accent6>
      <a:hlink>
        <a:srgbClr val="000000"/>
      </a:hlink>
      <a:folHlink>
        <a:srgbClr val="000000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